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7" r:id="rId2"/>
    <p:sldId id="258" r:id="rId3"/>
    <p:sldId id="260" r:id="rId4"/>
    <p:sldId id="261" r:id="rId5"/>
    <p:sldId id="262" r:id="rId6"/>
    <p:sldId id="266" r:id="rId7"/>
    <p:sldId id="259" r:id="rId8"/>
    <p:sldId id="267" r:id="rId9"/>
    <p:sldId id="272" r:id="rId10"/>
    <p:sldId id="270" r:id="rId11"/>
    <p:sldId id="268" r:id="rId12"/>
    <p:sldId id="256" r:id="rId13"/>
    <p:sldId id="263" r:id="rId14"/>
    <p:sldId id="271" r:id="rId15"/>
    <p:sldId id="273" r:id="rId16"/>
    <p:sldId id="274" r:id="rId17"/>
    <p:sldId id="275" r:id="rId18"/>
    <p:sldId id="276" r:id="rId19"/>
    <p:sldId id="278" r:id="rId20"/>
    <p:sldId id="269" r:id="rId21"/>
    <p:sldId id="279" r:id="rId22"/>
    <p:sldId id="281" r:id="rId23"/>
    <p:sldId id="28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B274"/>
    <a:srgbClr val="DD85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41"/>
  </p:normalViewPr>
  <p:slideViewPr>
    <p:cSldViewPr snapToGrid="0" snapToObjects="1">
      <p:cViewPr>
        <p:scale>
          <a:sx n="102" d="100"/>
          <a:sy n="102" d="100"/>
        </p:scale>
        <p:origin x="95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587DBD-1F6F-CA48-B773-A99843533DC4}" type="datetimeFigureOut">
              <a:rPr lang="en-US" smtClean="0"/>
              <a:t>5/27/21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56B2C-43DD-A94C-AADA-E6B093350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90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b5b83741e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b5b83741e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17974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ba91a4adb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3" name="Google Shape;403;gba91a4adb1_0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User satisfaction and brand value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404" name="Google Shape;404;gba91a4adb1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4730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5b83741e2_0_3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5b83741e2_0_37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8877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b5c92653dc_2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b5c92653dc_2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2632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b5b83741e2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b5b83741e2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89586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6" name="Google Shape;42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 – 5 mins</a:t>
            </a:r>
            <a:endParaRPr/>
          </a:p>
        </p:txBody>
      </p:sp>
      <p:sp>
        <p:nvSpPr>
          <p:cNvPr id="427" name="Google Shape;427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57888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4" name="Google Shape;43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AutoNum type="arabicPeriod"/>
            </a:pPr>
            <a:r>
              <a:rPr lang="en-US"/>
              <a:t>Product Thinking (Design Thinking, Requirement Analysis, )</a:t>
            </a:r>
            <a:endParaRPr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AutoNum type="arabicPeriod"/>
            </a:pPr>
            <a:r>
              <a:rPr lang="en-US"/>
              <a:t>Multi Skilled (Frontend, Backend, DevOps) </a:t>
            </a:r>
            <a:endParaRPr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AutoNum type="arabicPeriod"/>
            </a:pPr>
            <a:r>
              <a:rPr lang="en-US"/>
              <a:t>Fast Decision Making (Agile)</a:t>
            </a:r>
            <a:endParaRPr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AutoNum type="arabicPeriod"/>
            </a:pPr>
            <a:r>
              <a:rPr lang="en-US"/>
              <a:t>Increasing the Pace (Automation CI/CD)</a:t>
            </a:r>
            <a:endParaRPr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AutoNum type="arabicPeriod"/>
            </a:pPr>
            <a:r>
              <a:rPr lang="en-US"/>
              <a:t>Startup Mindset (Agile)</a:t>
            </a:r>
            <a:endParaRPr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AutoNum type="arabicPeriod"/>
            </a:pPr>
            <a:r>
              <a:rPr lang="en-US"/>
              <a:t>Continuous Improvement (Retros)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0909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891c16c8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9" name="Google Shape;499;g891c16c8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 – 2 mins</a:t>
            </a:r>
            <a:endParaRPr/>
          </a:p>
        </p:txBody>
      </p:sp>
      <p:sp>
        <p:nvSpPr>
          <p:cNvPr id="500" name="Google Shape;500;g891c16c8d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6086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b9e3451ae1_2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0" name="Google Shape;460;gb9e3451ae1_2_4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Time – 1 min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Java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Maven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DropWizard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MySQL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Jersey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GitHub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Postman / ARC (Check it)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StarUML / Dia / Lucid Charts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List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Design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Backend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Testing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461" name="Google Shape;461;gb9e3451ae1_2_4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6802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0" name="Google Shape;540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 – 2 mins</a:t>
            </a:r>
            <a:endParaRPr/>
          </a:p>
        </p:txBody>
      </p:sp>
      <p:sp>
        <p:nvSpPr>
          <p:cNvPr id="541" name="Google Shape;541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3500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8" name="Google Shape;548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 –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Architecture – 5 mins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NFR Dashboard – 3 mins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 – 10 mins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1. Show the Responsiveness and Wave tool first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4938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b9e3451ae1_2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5" name="Google Shape;215;gb9e3451ae1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903518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6" name="Google Shape;556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 - ?</a:t>
            </a:r>
            <a:endParaRPr/>
          </a:p>
        </p:txBody>
      </p:sp>
      <p:sp>
        <p:nvSpPr>
          <p:cNvPr id="557" name="Google Shape;557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309765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b9e3451ae1_2_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7" name="Google Shape;567;gb9e3451ae1_2_5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Time – After this show the testimonial video. 1 min</a:t>
            </a:r>
            <a:endParaRPr/>
          </a:p>
        </p:txBody>
      </p:sp>
      <p:sp>
        <p:nvSpPr>
          <p:cNvPr id="568" name="Google Shape;568;gb9e3451ae1_2_5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3881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b9e3451ae1_2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0" name="Google Shape;260;gb9e3451ae1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96072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4" name="Google Shape;20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 – 1 min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Swati</a:t>
            </a:r>
            <a:endParaRPr/>
          </a:p>
        </p:txBody>
      </p:sp>
      <p:sp>
        <p:nvSpPr>
          <p:cNvPr id="205" name="Google Shape;20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39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b9e2bf9c6f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gb9e2bf9c6f_0_2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gb9e2bf9c6f_0_2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0156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2" name="Google Shape;34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 – 2 mins</a:t>
            </a:r>
            <a:endParaRPr/>
          </a:p>
        </p:txBody>
      </p:sp>
      <p:sp>
        <p:nvSpPr>
          <p:cNvPr id="343" name="Google Shape;343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4167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5b83741e2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5b83741e2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3766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9e2bf9c6f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gb9e2bf9c6f_0_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Time – 1 min</a:t>
            </a:r>
            <a:endParaRPr/>
          </a:p>
        </p:txBody>
      </p:sp>
      <p:sp>
        <p:nvSpPr>
          <p:cNvPr id="159" name="Google Shape;159;gb9e2bf9c6f_0_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56091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6" name="Google Shape;386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 – 3 mins	</a:t>
            </a:r>
            <a:endParaRPr/>
          </a:p>
        </p:txBody>
      </p:sp>
      <p:sp>
        <p:nvSpPr>
          <p:cNvPr id="387" name="Google Shape;387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1724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2731A-1FE9-2447-B961-5392290B6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DFA5B5-87C0-2049-B480-712390B644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55C9A-067D-8B4D-9061-D647017AD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C4B76-C583-324A-9E70-74543975E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B5982-C6F9-3742-BB74-B71F0E619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1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7DF58-D272-3948-95B2-646BF9ACA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D795D6-1A50-4F42-A03C-490D1AA23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330E8F-3FF7-8943-8EF9-49494F69A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A6789-0EFC-1F41-B67C-46E674662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CE03B-0FD2-F14D-87FD-01C3CB87B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166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1DC3A0-058A-9448-8BD1-1D1B744A63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732B4-DA5A-164C-AB73-8E06F843A9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6227F-4A9A-4F40-92B4-D092BE7E1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2C017-814F-E946-9865-E9D87EF31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42CD6-0EC1-5C41-8C4C-088A16E87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675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06847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ircle image: Image Right">
  <p:cSld name="Half circle image: Image Righ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6281928" y="0"/>
            <a:ext cx="5910072" cy="6858000"/>
          </a:xfrm>
          <a:prstGeom prst="rect">
            <a:avLst/>
          </a:prstGeom>
          <a:solidFill>
            <a:srgbClr val="C1C1C1"/>
          </a:solidFill>
          <a:ln>
            <a:noFill/>
          </a:ln>
        </p:spPr>
        <p:txBody>
          <a:bodyPr spcFirstLastPara="1" wrap="square" lIns="0" tIns="0" rIns="0" bIns="548625" anchor="ctr" anchorCtr="0">
            <a:noAutofit/>
          </a:bodyPr>
          <a:lstStyle>
            <a:lvl1pPr marR="0" lvl="0" algn="ctr" rtl="0">
              <a:lnSpc>
                <a:spcPct val="22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800"/>
              <a:buFont typeface="Poppins Medium"/>
              <a:buNone/>
              <a:defRPr sz="10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R="0" lvl="1" algn="l" rtl="0">
              <a:lnSpc>
                <a:spcPct val="157142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467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57142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467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57142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467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57142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467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685800" y="886969"/>
            <a:ext cx="5221224" cy="114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oppins Medium"/>
              <a:buNone/>
              <a:defRPr sz="2267" b="0" i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685800" y="2371746"/>
            <a:ext cx="5221224" cy="359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57142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"/>
              <a:buNone/>
              <a:defRPr/>
            </a:lvl1pPr>
            <a:lvl2pPr marL="1219170" lvl="1" indent="-423323" algn="l">
              <a:lnSpc>
                <a:spcPct val="122222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>
              <a:lnSpc>
                <a:spcPct val="122222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122222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>
              <a:lnSpc>
                <a:spcPct val="122222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7807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ize — Red">
  <p:cSld name="Seize — Red">
    <p:bg>
      <p:bgPr>
        <a:solidFill>
          <a:schemeClr val="accent1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1"/>
          <p:cNvSpPr txBox="1">
            <a:spLocks noGrp="1"/>
          </p:cNvSpPr>
          <p:nvPr>
            <p:ph type="ctrTitle"/>
          </p:nvPr>
        </p:nvSpPr>
        <p:spPr>
          <a:xfrm>
            <a:off x="1346610" y="2759428"/>
            <a:ext cx="9495733" cy="1339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Poppins Medium"/>
              <a:buNone/>
              <a:defRPr sz="3400" b="0" i="0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1"/>
          <p:cNvSpPr/>
          <p:nvPr/>
        </p:nvSpPr>
        <p:spPr>
          <a:xfrm>
            <a:off x="3694176" y="1028700"/>
            <a:ext cx="4800600" cy="4800600"/>
          </a:xfrm>
          <a:custGeom>
            <a:avLst/>
            <a:gdLst/>
            <a:ahLst/>
            <a:cxnLst/>
            <a:rect l="l" t="t" r="r" b="b"/>
            <a:pathLst>
              <a:path w="4800600" h="4800600" extrusionOk="0">
                <a:moveTo>
                  <a:pt x="2400300" y="264771"/>
                </a:moveTo>
                <a:cubicBezTo>
                  <a:pt x="1220879" y="264771"/>
                  <a:pt x="264770" y="1220880"/>
                  <a:pt x="264770" y="2400301"/>
                </a:cubicBezTo>
                <a:cubicBezTo>
                  <a:pt x="264770" y="3579722"/>
                  <a:pt x="1220879" y="4535831"/>
                  <a:pt x="2400300" y="4535831"/>
                </a:cubicBezTo>
                <a:cubicBezTo>
                  <a:pt x="3579721" y="4535831"/>
                  <a:pt x="4535830" y="3579722"/>
                  <a:pt x="4535830" y="2400301"/>
                </a:cubicBezTo>
                <a:cubicBezTo>
                  <a:pt x="4535830" y="1220880"/>
                  <a:pt x="3579721" y="264771"/>
                  <a:pt x="2400300" y="264771"/>
                </a:cubicBezTo>
                <a:close/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" name="Google Shape;39;p31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L="0" lvl="1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marL="0" lvl="2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marL="0" lvl="3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marL="0" lvl="4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marL="0" lvl="5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marL="0" lvl="6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marL="0" lvl="7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marL="0" lvl="8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59237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oice — Red">
  <p:cSld name="Voice — Red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0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/>
          </p:nvPr>
        </p:nvSpPr>
        <p:spPr>
          <a:xfrm>
            <a:off x="1620012" y="2797769"/>
            <a:ext cx="8952000" cy="12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Medium"/>
              <a:buNone/>
              <a:defRPr sz="4267" b="0" i="0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181632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— Image">
  <p:cSld name="Agenda — Image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4"/>
          <p:cNvSpPr>
            <a:spLocks noGrp="1"/>
          </p:cNvSpPr>
          <p:nvPr>
            <p:ph type="pic" idx="2"/>
          </p:nvPr>
        </p:nvSpPr>
        <p:spPr>
          <a:xfrm>
            <a:off x="5864352" y="0"/>
            <a:ext cx="6324600" cy="6858000"/>
          </a:xfrm>
          <a:prstGeom prst="rect">
            <a:avLst/>
          </a:prstGeom>
          <a:solidFill>
            <a:srgbClr val="C1C1C1"/>
          </a:solidFill>
          <a:ln>
            <a:noFill/>
          </a:ln>
        </p:spPr>
        <p:txBody>
          <a:bodyPr spcFirstLastPara="1" wrap="square" lIns="0" tIns="0" rIns="0" bIns="731500" anchor="ctr" anchorCtr="0">
            <a:noAutofit/>
          </a:bodyPr>
          <a:lstStyle>
            <a:lvl1pPr marR="0" lvl="0" algn="ctr" rtl="0">
              <a:lnSpc>
                <a:spcPct val="3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 Medium"/>
              <a:buNone/>
              <a:defRPr sz="1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R="0" lvl="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 Medium"/>
              <a:buAutoNum type="arabicPeriod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 Medium"/>
              <a:buAutoNum type="arabicPeriod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 Medium"/>
              <a:buAutoNum type="arabicPeriod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 Medium"/>
              <a:buAutoNum type="arabicPeriod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7" name="Google Shape;87;p34"/>
          <p:cNvSpPr txBox="1">
            <a:spLocks noGrp="1"/>
          </p:cNvSpPr>
          <p:nvPr>
            <p:ph type="ctrTitle"/>
          </p:nvPr>
        </p:nvSpPr>
        <p:spPr>
          <a:xfrm>
            <a:off x="685800" y="667512"/>
            <a:ext cx="469087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 Medium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4"/>
          <p:cNvSpPr txBox="1">
            <a:spLocks noGrp="1"/>
          </p:cNvSpPr>
          <p:nvPr>
            <p:ph type="body" idx="1"/>
          </p:nvPr>
        </p:nvSpPr>
        <p:spPr>
          <a:xfrm>
            <a:off x="685800" y="1089835"/>
            <a:ext cx="4690872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1pPr>
            <a:lvl2pPr marL="914400" lvl="1" indent="-34290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marL="1371600" lvl="2" indent="-34290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3pPr>
            <a:lvl4pPr marL="1828800" lvl="3" indent="-34290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4pPr>
            <a:lvl5pPr marL="2286000" lvl="4" indent="-34290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34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L="0" lvl="1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marL="0" lvl="2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marL="0" lvl="3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marL="0" lvl="4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marL="0" lvl="5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marL="0" lvl="6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marL="0" lvl="7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marL="0" lvl="8" indent="0" algn="r">
              <a:spcBef>
                <a:spcPts val="0"/>
              </a:spcBef>
              <a:buNone/>
              <a:defRPr sz="600" b="0" i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35850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85800" y="685800"/>
            <a:ext cx="10817352" cy="749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oppins Medium"/>
              <a:buNone/>
              <a:defRPr sz="2267" b="0" i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430347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ize — Blue">
  <p:cSld name="Seize — Blue">
    <p:bg>
      <p:bgPr>
        <a:solidFill>
          <a:schemeClr val="accent2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1"/>
          <p:cNvSpPr txBox="1">
            <a:spLocks noGrp="1"/>
          </p:cNvSpPr>
          <p:nvPr>
            <p:ph type="ctrTitle"/>
          </p:nvPr>
        </p:nvSpPr>
        <p:spPr>
          <a:xfrm>
            <a:off x="1346610" y="2759429"/>
            <a:ext cx="9495733" cy="1339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oppins Medium"/>
              <a:buNone/>
              <a:defRPr sz="3467" b="0" i="0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1"/>
          <p:cNvSpPr/>
          <p:nvPr/>
        </p:nvSpPr>
        <p:spPr>
          <a:xfrm>
            <a:off x="3694176" y="1028700"/>
            <a:ext cx="4800600" cy="4800600"/>
          </a:xfrm>
          <a:custGeom>
            <a:avLst/>
            <a:gdLst/>
            <a:ahLst/>
            <a:cxnLst/>
            <a:rect l="l" t="t" r="r" b="b"/>
            <a:pathLst>
              <a:path w="4800600" h="4800600" extrusionOk="0">
                <a:moveTo>
                  <a:pt x="2400300" y="264771"/>
                </a:moveTo>
                <a:cubicBezTo>
                  <a:pt x="1220879" y="264771"/>
                  <a:pt x="264770" y="1220880"/>
                  <a:pt x="264770" y="2400301"/>
                </a:cubicBezTo>
                <a:cubicBezTo>
                  <a:pt x="264770" y="3579722"/>
                  <a:pt x="1220879" y="4535831"/>
                  <a:pt x="2400300" y="4535831"/>
                </a:cubicBezTo>
                <a:cubicBezTo>
                  <a:pt x="3579721" y="4535831"/>
                  <a:pt x="4535830" y="3579722"/>
                  <a:pt x="4535830" y="2400301"/>
                </a:cubicBezTo>
                <a:cubicBezTo>
                  <a:pt x="4535830" y="1220880"/>
                  <a:pt x="3579721" y="264771"/>
                  <a:pt x="2400300" y="264771"/>
                </a:cubicBezTo>
                <a:close/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1" name="Google Shape;121;p31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667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58837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2A8A6-6475-4248-9098-494F47145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70680-A2A7-8C4B-A7D6-3D87262CD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27464-4EB9-694F-883D-F17C03B04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36E0A-E3F6-7948-A3D2-53001474A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BF9CD-987D-C049-990C-27E5125CC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2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37CA1-A1A1-864C-BA06-1D717DE81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47079-4CA4-984C-A1C0-653A695B6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98C5A-138A-684A-8E5A-8D665493F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11469-A7FD-DC4D-B478-AC6F3DE44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7A5A2-508A-374E-9178-FF4ED84A8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9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FBDC4-7CDF-9F44-AC24-7938A8F99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9746F-5486-D949-A7D4-89AD10C2C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C81C4-A775-3A40-83DD-06300FD2E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5BF3F1-52BF-9E4C-B0CB-A4399BF12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521C3-73C4-8B4A-B64D-A7D5A3430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F1E62-70B0-9D4C-986B-D741668AC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978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8030C-0D6B-8D49-83C4-F40DC51E9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71DD14-5D8B-474F-BB2E-654A7CC2C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5AB6FC-412A-C948-B757-C2FDF48EF5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D2038D-790E-454D-A21E-A455D22A52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445C46-9A6C-1940-B97D-297A7EF73B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059A5B-4D99-6F49-BA1B-DB3BFCE69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97AA8-A083-AC4A-ABD6-B806AFB8C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7D784D-6D70-044A-90F2-635941278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9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1F121-D929-8047-9A6A-41A9673B2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797AFE-AC3F-8F41-883A-7C3896533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87B2B-6986-594D-B227-105DB700D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F1129D-391B-CD47-9F30-69EA65DFF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89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A5CE02-6EBA-4048-A6EC-6FBB760E2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347C86-074C-DC49-A09F-04E07D8D0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B9719-101D-7D4D-A271-FFF1BA8A8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174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CBCF6-FDA3-EC41-9566-2AB6C864A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8E4D1-92E7-0949-A49C-F9CB49E53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B58554-D28B-0D4D-9CD8-03FA39B5D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75DFB-E7A2-DC41-9DE1-572C0D2E2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2B6609-869B-1941-B320-770BFF72C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C31CF0-FD42-8C48-9E2D-4BEED7ADA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49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969DF-A0DA-C840-ADDF-7045C8870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4657D2-67F0-D447-B97A-FCB7537E5B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371BF1-8600-AC4D-B628-F1AC289E18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1EB0F-F8B4-6A48-8F58-BF8944E7D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2EED5D-61A4-F949-9D34-9AA40A7EB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7CADC-A333-0240-8606-032DDFD20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55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1698D4-EBAA-1949-9828-BB92F8B5C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05FF9-DF55-D948-A23B-14CA7985B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628DF-1F74-0945-92E6-09F351A77B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29A41E-94D7-3F48-8964-EF97D918CF07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518A6-6618-BC45-BD88-75B48D1AC2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400062-08A2-8A47-9E8B-F2593045D8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ADFE3-4038-ED4F-BD81-DF1E93054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241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3.png"/><Relationship Id="rId18" Type="http://schemas.openxmlformats.org/officeDocument/2006/relationships/image" Target="../media/image38.png"/><Relationship Id="rId3" Type="http://schemas.openxmlformats.org/officeDocument/2006/relationships/image" Target="../media/image19.png"/><Relationship Id="rId7" Type="http://schemas.openxmlformats.org/officeDocument/2006/relationships/image" Target="../media/image28.png"/><Relationship Id="rId12" Type="http://schemas.openxmlformats.org/officeDocument/2006/relationships/image" Target="../media/image32.png"/><Relationship Id="rId17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6" Type="http://schemas.openxmlformats.org/officeDocument/2006/relationships/image" Target="../media/image36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7.png"/><Relationship Id="rId11" Type="http://schemas.openxmlformats.org/officeDocument/2006/relationships/image" Target="../media/image31.png"/><Relationship Id="rId5" Type="http://schemas.openxmlformats.org/officeDocument/2006/relationships/image" Target="../media/image26.png"/><Relationship Id="rId15" Type="http://schemas.openxmlformats.org/officeDocument/2006/relationships/image" Target="../media/image35.png"/><Relationship Id="rId10" Type="http://schemas.openxmlformats.org/officeDocument/2006/relationships/image" Target="../media/image30.png"/><Relationship Id="rId19" Type="http://schemas.openxmlformats.org/officeDocument/2006/relationships/image" Target="../media/image3.png"/><Relationship Id="rId4" Type="http://schemas.openxmlformats.org/officeDocument/2006/relationships/image" Target="../media/image25.png"/><Relationship Id="rId9" Type="http://schemas.openxmlformats.org/officeDocument/2006/relationships/image" Target="../media/image21.png"/><Relationship Id="rId1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jp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7.jpg"/><Relationship Id="rId4" Type="http://schemas.openxmlformats.org/officeDocument/2006/relationships/image" Target="../media/image6.jpg"/><Relationship Id="rId9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8"/>
          <p:cNvPicPr preferRelativeResize="0"/>
          <p:nvPr/>
        </p:nvPicPr>
        <p:blipFill rotWithShape="1">
          <a:blip r:embed="rId3">
            <a:alphaModFix/>
          </a:blip>
          <a:srcRect b="86038"/>
          <a:stretch/>
        </p:blipFill>
        <p:spPr>
          <a:xfrm>
            <a:off x="0" y="736468"/>
            <a:ext cx="12192000" cy="6223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8"/>
          <p:cNvPicPr preferRelativeResize="0"/>
          <p:nvPr/>
        </p:nvPicPr>
        <p:blipFill rotWithShape="1">
          <a:blip r:embed="rId3">
            <a:alphaModFix/>
          </a:blip>
          <a:srcRect b="86038"/>
          <a:stretch/>
        </p:blipFill>
        <p:spPr>
          <a:xfrm>
            <a:off x="0" y="0"/>
            <a:ext cx="12192000" cy="76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8"/>
          <p:cNvSpPr txBox="1"/>
          <p:nvPr/>
        </p:nvSpPr>
        <p:spPr>
          <a:xfrm>
            <a:off x="324267" y="53401"/>
            <a:ext cx="6939200" cy="65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667" b="1">
              <a:solidFill>
                <a:srgbClr val="FFFFFF"/>
              </a:solidFill>
            </a:endParaRPr>
          </a:p>
        </p:txBody>
      </p:sp>
      <p:pic>
        <p:nvPicPr>
          <p:cNvPr id="111" name="Google Shape;11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993900"/>
            <a:ext cx="7620000" cy="2870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6014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3"/>
          <p:cNvSpPr txBox="1">
            <a:spLocks noGrp="1"/>
          </p:cNvSpPr>
          <p:nvPr>
            <p:ph type="title"/>
          </p:nvPr>
        </p:nvSpPr>
        <p:spPr>
          <a:xfrm>
            <a:off x="685800" y="453048"/>
            <a:ext cx="10817200" cy="750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 algn="ctr">
              <a:buSzPts val="2400"/>
            </a:pPr>
            <a:r>
              <a:rPr lang="en" sz="3867" b="1">
                <a:solidFill>
                  <a:srgbClr val="0078C4"/>
                </a:solidFill>
                <a:latin typeface="EB Garamond"/>
                <a:ea typeface="EB Garamond"/>
                <a:cs typeface="EB Garamond"/>
                <a:sym typeface="EB Garamond"/>
              </a:rPr>
              <a:t>Problem Statement</a:t>
            </a:r>
            <a:endParaRPr sz="3867">
              <a:solidFill>
                <a:srgbClr val="0078C4"/>
              </a:solidFill>
              <a:latin typeface="EB Garamond Regular"/>
              <a:ea typeface="EB Garamond Regular"/>
              <a:cs typeface="EB Garamond Regular"/>
              <a:sym typeface="EB Garamond Regular"/>
            </a:endParaRPr>
          </a:p>
        </p:txBody>
      </p:sp>
      <p:grpSp>
        <p:nvGrpSpPr>
          <p:cNvPr id="407" name="Google Shape;407;p63"/>
          <p:cNvGrpSpPr/>
          <p:nvPr/>
        </p:nvGrpSpPr>
        <p:grpSpPr>
          <a:xfrm>
            <a:off x="7405980" y="1451943"/>
            <a:ext cx="1738033" cy="1741759"/>
            <a:chOff x="403166" y="1435608"/>
            <a:chExt cx="2456700" cy="2596024"/>
          </a:xfrm>
        </p:grpSpPr>
        <p:sp>
          <p:nvSpPr>
            <p:cNvPr id="408" name="Google Shape;408;p63"/>
            <p:cNvSpPr/>
            <p:nvPr/>
          </p:nvSpPr>
          <p:spPr>
            <a:xfrm>
              <a:off x="403166" y="1539832"/>
              <a:ext cx="2456700" cy="2491800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id="409" name="Google Shape;409;p63"/>
            <p:cNvPicPr preferRelativeResize="0"/>
            <p:nvPr/>
          </p:nvPicPr>
          <p:blipFill rotWithShape="1">
            <a:blip r:embed="rId3">
              <a:alphaModFix/>
            </a:blip>
            <a:srcRect l="24437" t="15289" r="26022" b="16268"/>
            <a:stretch/>
          </p:blipFill>
          <p:spPr>
            <a:xfrm>
              <a:off x="997526" y="1961803"/>
              <a:ext cx="1263535" cy="174567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0" name="Google Shape;410;p63"/>
            <p:cNvSpPr/>
            <p:nvPr/>
          </p:nvSpPr>
          <p:spPr>
            <a:xfrm>
              <a:off x="573783" y="1435608"/>
              <a:ext cx="694200" cy="731400"/>
            </a:xfrm>
            <a:prstGeom prst="ellipse">
              <a:avLst/>
            </a:prstGeom>
            <a:solidFill>
              <a:srgbClr val="EE6464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11" name="Google Shape;411;p63"/>
            <p:cNvSpPr txBox="1"/>
            <p:nvPr/>
          </p:nvSpPr>
          <p:spPr>
            <a:xfrm>
              <a:off x="726842" y="1514247"/>
              <a:ext cx="379200" cy="41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algn="ctr">
                <a:buClr>
                  <a:srgbClr val="000000"/>
                </a:buClr>
                <a:buSzPts val="1500"/>
              </a:pPr>
              <a:r>
                <a:rPr lang="en" sz="20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1</a:t>
              </a:r>
              <a:endParaRPr sz="14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2" name="Google Shape;412;p63"/>
          <p:cNvSpPr txBox="1"/>
          <p:nvPr/>
        </p:nvSpPr>
        <p:spPr>
          <a:xfrm>
            <a:off x="7175656" y="3574769"/>
            <a:ext cx="2550800" cy="4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Quality</a:t>
            </a:r>
            <a:endParaRPr sz="14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63"/>
          <p:cNvSpPr txBox="1"/>
          <p:nvPr/>
        </p:nvSpPr>
        <p:spPr>
          <a:xfrm>
            <a:off x="9592885" y="3570972"/>
            <a:ext cx="2550800" cy="4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Security</a:t>
            </a:r>
            <a:endParaRPr sz="14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4" name="Google Shape;414;p63"/>
          <p:cNvGrpSpPr/>
          <p:nvPr/>
        </p:nvGrpSpPr>
        <p:grpSpPr>
          <a:xfrm>
            <a:off x="10199333" y="1419810"/>
            <a:ext cx="1690865" cy="1769749"/>
            <a:chOff x="3363489" y="1435608"/>
            <a:chExt cx="2456700" cy="2592406"/>
          </a:xfrm>
        </p:grpSpPr>
        <p:pic>
          <p:nvPicPr>
            <p:cNvPr id="415" name="Google Shape;415;p6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717834" y="1962904"/>
              <a:ext cx="1844326" cy="18443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6" name="Google Shape;416;p63"/>
            <p:cNvSpPr/>
            <p:nvPr/>
          </p:nvSpPr>
          <p:spPr>
            <a:xfrm>
              <a:off x="3363489" y="1575814"/>
              <a:ext cx="2456700" cy="2452200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17" name="Google Shape;417;p63"/>
            <p:cNvSpPr/>
            <p:nvPr/>
          </p:nvSpPr>
          <p:spPr>
            <a:xfrm>
              <a:off x="3560165" y="1435608"/>
              <a:ext cx="694200" cy="731400"/>
            </a:xfrm>
            <a:prstGeom prst="ellipse">
              <a:avLst/>
            </a:prstGeom>
            <a:solidFill>
              <a:srgbClr val="EE6464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18" name="Google Shape;418;p63"/>
            <p:cNvSpPr txBox="1"/>
            <p:nvPr/>
          </p:nvSpPr>
          <p:spPr>
            <a:xfrm>
              <a:off x="3676543" y="1515148"/>
              <a:ext cx="46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algn="ctr">
                <a:buClr>
                  <a:srgbClr val="000000"/>
                </a:buClr>
                <a:buSzPts val="1500"/>
              </a:pPr>
              <a:r>
                <a:rPr lang="en" sz="20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2</a:t>
              </a:r>
              <a:endParaRPr sz="14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9" name="Google Shape;419;p63"/>
          <p:cNvSpPr txBox="1"/>
          <p:nvPr/>
        </p:nvSpPr>
        <p:spPr>
          <a:xfrm>
            <a:off x="7175656" y="6147843"/>
            <a:ext cx="2550800" cy="4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Interactivity</a:t>
            </a:r>
            <a:endParaRPr sz="14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3"/>
          <p:cNvSpPr txBox="1"/>
          <p:nvPr/>
        </p:nvSpPr>
        <p:spPr>
          <a:xfrm>
            <a:off x="9575255" y="6183764"/>
            <a:ext cx="2550800" cy="4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Speed</a:t>
            </a:r>
            <a:endParaRPr sz="14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1" name="Google Shape;421;p63"/>
          <p:cNvGrpSpPr/>
          <p:nvPr/>
        </p:nvGrpSpPr>
        <p:grpSpPr>
          <a:xfrm>
            <a:off x="7405893" y="4187316"/>
            <a:ext cx="2072472" cy="1996160"/>
            <a:chOff x="6338184" y="1435608"/>
            <a:chExt cx="2456700" cy="2596011"/>
          </a:xfrm>
        </p:grpSpPr>
        <p:sp>
          <p:nvSpPr>
            <p:cNvPr id="422" name="Google Shape;422;p63"/>
            <p:cNvSpPr/>
            <p:nvPr/>
          </p:nvSpPr>
          <p:spPr>
            <a:xfrm>
              <a:off x="6338184" y="1579419"/>
              <a:ext cx="2456700" cy="2452200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23" name="Google Shape;423;p63"/>
            <p:cNvSpPr/>
            <p:nvPr/>
          </p:nvSpPr>
          <p:spPr>
            <a:xfrm>
              <a:off x="6584024" y="1435608"/>
              <a:ext cx="694200" cy="731400"/>
            </a:xfrm>
            <a:prstGeom prst="ellipse">
              <a:avLst/>
            </a:prstGeom>
            <a:solidFill>
              <a:srgbClr val="EE6464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24" name="Google Shape;424;p63"/>
            <p:cNvSpPr txBox="1"/>
            <p:nvPr/>
          </p:nvSpPr>
          <p:spPr>
            <a:xfrm>
              <a:off x="6700402" y="1579419"/>
              <a:ext cx="46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algn="ctr">
                <a:buClr>
                  <a:srgbClr val="000000"/>
                </a:buClr>
                <a:buSzPts val="1500"/>
              </a:pPr>
              <a:r>
                <a:rPr lang="en" sz="20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3</a:t>
              </a:r>
              <a:endParaRPr sz="14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25" name="Google Shape;425;p6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20088" y="1979529"/>
              <a:ext cx="1113645" cy="167510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6" name="Google Shape;426;p63"/>
          <p:cNvGrpSpPr/>
          <p:nvPr/>
        </p:nvGrpSpPr>
        <p:grpSpPr>
          <a:xfrm>
            <a:off x="10234560" y="4288683"/>
            <a:ext cx="1655488" cy="1725451"/>
            <a:chOff x="9314007" y="1435608"/>
            <a:chExt cx="2456700" cy="2604323"/>
          </a:xfrm>
        </p:grpSpPr>
        <p:grpSp>
          <p:nvGrpSpPr>
            <p:cNvPr id="427" name="Google Shape;427;p63"/>
            <p:cNvGrpSpPr/>
            <p:nvPr/>
          </p:nvGrpSpPr>
          <p:grpSpPr>
            <a:xfrm>
              <a:off x="9314007" y="1435608"/>
              <a:ext cx="2456700" cy="2604323"/>
              <a:chOff x="9314007" y="1435608"/>
              <a:chExt cx="2456700" cy="2604323"/>
            </a:xfrm>
          </p:grpSpPr>
          <p:sp>
            <p:nvSpPr>
              <p:cNvPr id="428" name="Google Shape;428;p63"/>
              <p:cNvSpPr/>
              <p:nvPr/>
            </p:nvSpPr>
            <p:spPr>
              <a:xfrm>
                <a:off x="9314007" y="1587731"/>
                <a:ext cx="2456700" cy="2452200"/>
              </a:xfrm>
              <a:prstGeom prst="ellipse">
                <a:avLst/>
              </a:prstGeom>
              <a:noFill/>
              <a:ln w="381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33" tIns="45700" rIns="91433" bIns="45700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SzPts val="1400"/>
                </a:pPr>
                <a:endParaRPr sz="1867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pic>
            <p:nvPicPr>
              <p:cNvPr id="429" name="Google Shape;429;p63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9762979" y="1962904"/>
                <a:ext cx="1586170" cy="158617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30" name="Google Shape;430;p63"/>
              <p:cNvSpPr/>
              <p:nvPr/>
            </p:nvSpPr>
            <p:spPr>
              <a:xfrm>
                <a:off x="9380505" y="1435608"/>
                <a:ext cx="694200" cy="731400"/>
              </a:xfrm>
              <a:prstGeom prst="ellipse">
                <a:avLst/>
              </a:prstGeom>
              <a:solidFill>
                <a:srgbClr val="EE6464"/>
              </a:solidFill>
              <a:ln>
                <a:noFill/>
              </a:ln>
            </p:spPr>
            <p:txBody>
              <a:bodyPr spcFirstLastPara="1" wrap="square" lIns="91433" tIns="45700" rIns="91433" bIns="45700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SzPts val="1400"/>
                </a:pPr>
                <a:endParaRPr sz="1867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  <p:sp>
          <p:nvSpPr>
            <p:cNvPr id="431" name="Google Shape;431;p63"/>
            <p:cNvSpPr txBox="1"/>
            <p:nvPr/>
          </p:nvSpPr>
          <p:spPr>
            <a:xfrm>
              <a:off x="9496883" y="1555976"/>
              <a:ext cx="46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algn="ctr">
                <a:buClr>
                  <a:srgbClr val="000000"/>
                </a:buClr>
                <a:buSzPts val="1500"/>
              </a:pPr>
              <a:r>
                <a:rPr lang="en" sz="20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4</a:t>
              </a:r>
              <a:endParaRPr sz="14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2" name="Google Shape;432;p63"/>
          <p:cNvSpPr txBox="1"/>
          <p:nvPr/>
        </p:nvSpPr>
        <p:spPr>
          <a:xfrm>
            <a:off x="458000" y="1524271"/>
            <a:ext cx="6741600" cy="42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Clr>
                <a:srgbClr val="000000"/>
              </a:buClr>
              <a:buSzPts val="2000"/>
            </a:pPr>
            <a:r>
              <a:rPr lang="en" sz="2667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To develop a POS application and REST API for </a:t>
            </a:r>
            <a:r>
              <a:rPr lang="en" sz="2667" b="1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Course Registration System</a:t>
            </a:r>
            <a:r>
              <a:rPr lang="en" sz="2667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using JAVA where the Student can register, add/drop course, Professors can view courses, grade enrolled students while Admin can manage users, add/drop courses to catalog, assign courses to Professors.</a:t>
            </a:r>
            <a:endParaRPr sz="2667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>
              <a:buClr>
                <a:srgbClr val="000000"/>
              </a:buClr>
              <a:buSzPts val="2000"/>
            </a:pPr>
            <a:endParaRPr sz="2667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>
              <a:buClr>
                <a:srgbClr val="000000"/>
              </a:buClr>
              <a:buSzPts val="2000"/>
            </a:pPr>
            <a:endParaRPr sz="2667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9" name="Google Shape;135;p30">
            <a:extLst>
              <a:ext uri="{FF2B5EF4-FFF2-40B4-BE49-F238E27FC236}">
                <a16:creationId xmlns:a16="http://schemas.microsoft.com/office/drawing/2014/main" id="{14959DC9-B54C-0E4E-B54E-6F5B4D466209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6346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3"/>
          <p:cNvPicPr preferRelativeResize="0"/>
          <p:nvPr/>
        </p:nvPicPr>
        <p:blipFill rotWithShape="1">
          <a:blip r:embed="rId3">
            <a:alphaModFix/>
          </a:blip>
          <a:srcRect b="86038"/>
          <a:stretch/>
        </p:blipFill>
        <p:spPr>
          <a:xfrm>
            <a:off x="0" y="6091833"/>
            <a:ext cx="12192000" cy="76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3"/>
          <p:cNvPicPr preferRelativeResize="0"/>
          <p:nvPr/>
        </p:nvPicPr>
        <p:blipFill rotWithShape="1">
          <a:blip r:embed="rId3">
            <a:alphaModFix/>
          </a:blip>
          <a:srcRect b="86038"/>
          <a:stretch/>
        </p:blipFill>
        <p:spPr>
          <a:xfrm>
            <a:off x="0" y="1"/>
            <a:ext cx="12192000" cy="6306767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3"/>
          <p:cNvSpPr txBox="1"/>
          <p:nvPr/>
        </p:nvSpPr>
        <p:spPr>
          <a:xfrm>
            <a:off x="2626400" y="2388873"/>
            <a:ext cx="6939200" cy="1928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5467" dirty="0">
                <a:solidFill>
                  <a:srgbClr val="FFFFFF"/>
                </a:solidFill>
              </a:rPr>
              <a:t>Brief Overview of the Problem Statement</a:t>
            </a:r>
            <a:endParaRPr sz="5467" dirty="0">
              <a:solidFill>
                <a:srgbClr val="FFFFFF"/>
              </a:solidFill>
            </a:endParaRPr>
          </a:p>
        </p:txBody>
      </p:sp>
      <p:pic>
        <p:nvPicPr>
          <p:cNvPr id="190" name="Google Shape;19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3003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7;p34">
            <a:extLst>
              <a:ext uri="{FF2B5EF4-FFF2-40B4-BE49-F238E27FC236}">
                <a16:creationId xmlns:a16="http://schemas.microsoft.com/office/drawing/2014/main" id="{1FB06546-05D4-0943-BE47-787B5B05D820}"/>
              </a:ext>
            </a:extLst>
          </p:cNvPr>
          <p:cNvSpPr/>
          <p:nvPr/>
        </p:nvSpPr>
        <p:spPr>
          <a:xfrm>
            <a:off x="3710012" y="540698"/>
            <a:ext cx="4321600" cy="700400"/>
          </a:xfrm>
          <a:prstGeom prst="roundRect">
            <a:avLst>
              <a:gd name="adj" fmla="val 16667"/>
            </a:avLst>
          </a:prstGeom>
          <a:solidFill>
            <a:srgbClr val="840D35"/>
          </a:solidFill>
          <a:ln w="9525" cap="flat" cmpd="sng">
            <a:solidFill>
              <a:srgbClr val="840D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Course Management System </a:t>
            </a:r>
            <a:br>
              <a:rPr lang="en" sz="173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73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(CRS)</a:t>
            </a:r>
            <a:endParaRPr sz="1733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200;p34">
            <a:extLst>
              <a:ext uri="{FF2B5EF4-FFF2-40B4-BE49-F238E27FC236}">
                <a16:creationId xmlns:a16="http://schemas.microsoft.com/office/drawing/2014/main" id="{81C4133C-E48D-3343-8443-CC82A32815E8}"/>
              </a:ext>
            </a:extLst>
          </p:cNvPr>
          <p:cNvSpPr/>
          <p:nvPr/>
        </p:nvSpPr>
        <p:spPr>
          <a:xfrm>
            <a:off x="544254" y="2223325"/>
            <a:ext cx="2694000" cy="700400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Student</a:t>
            </a:r>
            <a:endParaRPr sz="2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201;p34">
            <a:extLst>
              <a:ext uri="{FF2B5EF4-FFF2-40B4-BE49-F238E27FC236}">
                <a16:creationId xmlns:a16="http://schemas.microsoft.com/office/drawing/2014/main" id="{F29E352A-9ACA-5040-98F0-839481BC0B82}"/>
              </a:ext>
            </a:extLst>
          </p:cNvPr>
          <p:cNvSpPr/>
          <p:nvPr/>
        </p:nvSpPr>
        <p:spPr>
          <a:xfrm>
            <a:off x="4523812" y="2223325"/>
            <a:ext cx="2694000" cy="700400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Admin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98;p34">
            <a:extLst>
              <a:ext uri="{FF2B5EF4-FFF2-40B4-BE49-F238E27FC236}">
                <a16:creationId xmlns:a16="http://schemas.microsoft.com/office/drawing/2014/main" id="{685B3D35-6A49-B04A-8FF8-972805881BF9}"/>
              </a:ext>
            </a:extLst>
          </p:cNvPr>
          <p:cNvSpPr/>
          <p:nvPr/>
        </p:nvSpPr>
        <p:spPr>
          <a:xfrm>
            <a:off x="8742323" y="2223325"/>
            <a:ext cx="2694000" cy="700400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Professor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" name="Google Shape;199;p34">
            <a:extLst>
              <a:ext uri="{FF2B5EF4-FFF2-40B4-BE49-F238E27FC236}">
                <a16:creationId xmlns:a16="http://schemas.microsoft.com/office/drawing/2014/main" id="{55C9C37F-3733-DD42-B886-F7C5D6C0E1A2}"/>
              </a:ext>
            </a:extLst>
          </p:cNvPr>
          <p:cNvCxnSpPr>
            <a:cxnSpLocks/>
            <a:stCxn id="6" idx="0"/>
          </p:cNvCxnSpPr>
          <p:nvPr/>
        </p:nvCxnSpPr>
        <p:spPr>
          <a:xfrm rot="5400000" flipH="1" flipV="1">
            <a:off x="5379700" y="1732211"/>
            <a:ext cx="982227" cy="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" name="Google Shape;199;p34">
            <a:extLst>
              <a:ext uri="{FF2B5EF4-FFF2-40B4-BE49-F238E27FC236}">
                <a16:creationId xmlns:a16="http://schemas.microsoft.com/office/drawing/2014/main" id="{9E3CD7D0-FEB7-4344-AC0E-AA0E993DB5ED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1891254" y="890898"/>
            <a:ext cx="1818758" cy="1332428"/>
          </a:xfrm>
          <a:prstGeom prst="bentConnector3">
            <a:avLst>
              <a:gd name="adj1" fmla="val 302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" name="Google Shape;199;p34">
            <a:extLst>
              <a:ext uri="{FF2B5EF4-FFF2-40B4-BE49-F238E27FC236}">
                <a16:creationId xmlns:a16="http://schemas.microsoft.com/office/drawing/2014/main" id="{561B7766-E14E-F241-88CF-76C5DD20AE51}"/>
              </a:ext>
            </a:extLst>
          </p:cNvPr>
          <p:cNvCxnSpPr>
            <a:cxnSpLocks/>
            <a:stCxn id="7" idx="0"/>
            <a:endCxn id="4" idx="3"/>
          </p:cNvCxnSpPr>
          <p:nvPr/>
        </p:nvCxnSpPr>
        <p:spPr>
          <a:xfrm rot="16200000" flipV="1">
            <a:off x="8394255" y="528256"/>
            <a:ext cx="1332427" cy="2057711"/>
          </a:xfrm>
          <a:prstGeom prst="bentConnector2">
            <a:avLst/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" name="Google Shape;203;p34">
            <a:extLst>
              <a:ext uri="{FF2B5EF4-FFF2-40B4-BE49-F238E27FC236}">
                <a16:creationId xmlns:a16="http://schemas.microsoft.com/office/drawing/2014/main" id="{7205EC75-CEDA-5741-86EF-A86B238236C2}"/>
              </a:ext>
            </a:extLst>
          </p:cNvPr>
          <p:cNvSpPr txBox="1"/>
          <p:nvPr/>
        </p:nvSpPr>
        <p:spPr>
          <a:xfrm>
            <a:off x="310454" y="3240388"/>
            <a:ext cx="3161600" cy="2699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Register Courses</a:t>
            </a:r>
            <a:endParaRPr sz="1733" dirty="0">
              <a:solidFill>
                <a:schemeClr val="dk1"/>
              </a:solidFill>
            </a:endParaRP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Add/Drop Course</a:t>
            </a:r>
            <a:endParaRPr sz="1733" dirty="0">
              <a:solidFill>
                <a:schemeClr val="dk1"/>
              </a:solidFill>
            </a:endParaRP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Register </a:t>
            </a:r>
            <a:r>
              <a:rPr lang="en-IN" sz="1733" dirty="0">
                <a:solidFill>
                  <a:schemeClr val="dk1"/>
                </a:solidFill>
              </a:rPr>
              <a:t>themselves</a:t>
            </a: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-IN" sz="1733" dirty="0">
                <a:solidFill>
                  <a:schemeClr val="dk1"/>
                </a:solidFill>
              </a:rPr>
              <a:t>View Registered Courses</a:t>
            </a:r>
            <a:endParaRPr sz="1733" dirty="0">
              <a:solidFill>
                <a:schemeClr val="dk1"/>
              </a:solidFill>
            </a:endParaRP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-US" sz="1733" dirty="0">
                <a:solidFill>
                  <a:schemeClr val="dk1"/>
                </a:solidFill>
              </a:rPr>
              <a:t>Pay Fee</a:t>
            </a:r>
            <a:endParaRPr sz="1733" dirty="0">
              <a:solidFill>
                <a:schemeClr val="dk1"/>
              </a:solidFill>
            </a:endParaRP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View Course Catalog</a:t>
            </a:r>
            <a:endParaRPr sz="1733" dirty="0">
              <a:solidFill>
                <a:schemeClr val="dk1"/>
              </a:solidFill>
            </a:endParaRP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View </a:t>
            </a:r>
            <a:r>
              <a:rPr lang="en-US" sz="1733" dirty="0">
                <a:solidFill>
                  <a:schemeClr val="dk1"/>
                </a:solidFill>
              </a:rPr>
              <a:t>Report Card</a:t>
            </a:r>
            <a:endParaRPr sz="1733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endParaRPr sz="1733" dirty="0">
              <a:solidFill>
                <a:schemeClr val="dk1"/>
              </a:solidFill>
            </a:endParaRPr>
          </a:p>
        </p:txBody>
      </p:sp>
      <p:sp>
        <p:nvSpPr>
          <p:cNvPr id="21" name="Google Shape;204;p34">
            <a:extLst>
              <a:ext uri="{FF2B5EF4-FFF2-40B4-BE49-F238E27FC236}">
                <a16:creationId xmlns:a16="http://schemas.microsoft.com/office/drawing/2014/main" id="{179879D3-95DB-EE46-AFEE-0EF45CADD9DF}"/>
              </a:ext>
            </a:extLst>
          </p:cNvPr>
          <p:cNvSpPr txBox="1"/>
          <p:nvPr/>
        </p:nvSpPr>
        <p:spPr>
          <a:xfrm>
            <a:off x="4051347" y="3205553"/>
            <a:ext cx="3638929" cy="2392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-IN" sz="1733" dirty="0">
                <a:solidFill>
                  <a:schemeClr val="dk1"/>
                </a:solidFill>
              </a:rPr>
              <a:t>Add Professor</a:t>
            </a: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-IN" sz="1733" dirty="0">
                <a:solidFill>
                  <a:schemeClr val="dk1"/>
                </a:solidFill>
              </a:rPr>
              <a:t>Assign Course to Professor</a:t>
            </a: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Approve Student Registration</a:t>
            </a:r>
            <a:endParaRPr sz="1733" dirty="0">
              <a:solidFill>
                <a:schemeClr val="dk1"/>
              </a:solidFill>
            </a:endParaRP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Add/Delete Courses</a:t>
            </a: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View Pending Admissions</a:t>
            </a:r>
            <a:endParaRPr sz="1733" dirty="0">
              <a:solidFill>
                <a:schemeClr val="dk1"/>
              </a:solidFill>
            </a:endParaRP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Update Catalog</a:t>
            </a:r>
            <a:endParaRPr sz="1733" dirty="0">
              <a:solidFill>
                <a:schemeClr val="dk1"/>
              </a:solidFill>
            </a:endParaRP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Generate Report Card</a:t>
            </a:r>
            <a:endParaRPr sz="2400" dirty="0"/>
          </a:p>
        </p:txBody>
      </p:sp>
      <p:sp>
        <p:nvSpPr>
          <p:cNvPr id="23" name="Google Shape;205;p34">
            <a:extLst>
              <a:ext uri="{FF2B5EF4-FFF2-40B4-BE49-F238E27FC236}">
                <a16:creationId xmlns:a16="http://schemas.microsoft.com/office/drawing/2014/main" id="{0AD8DACB-4180-DA49-A591-495C36220499}"/>
              </a:ext>
            </a:extLst>
          </p:cNvPr>
          <p:cNvSpPr txBox="1"/>
          <p:nvPr/>
        </p:nvSpPr>
        <p:spPr>
          <a:xfrm>
            <a:off x="8426954" y="3205553"/>
            <a:ext cx="3145200" cy="1779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Grade Students</a:t>
            </a:r>
            <a:endParaRPr sz="1733" dirty="0">
              <a:solidFill>
                <a:schemeClr val="dk1"/>
              </a:solidFill>
            </a:endParaRP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View Courses to Teach</a:t>
            </a: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View Registered Students</a:t>
            </a: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View Professor Details</a:t>
            </a:r>
          </a:p>
          <a:p>
            <a:pPr marL="609585" indent="-414856">
              <a:lnSpc>
                <a:spcPct val="115000"/>
              </a:lnSpc>
              <a:buClr>
                <a:schemeClr val="dk1"/>
              </a:buClr>
              <a:buSzPts val="1300"/>
              <a:buChar char="●"/>
            </a:pPr>
            <a:r>
              <a:rPr lang="en" sz="1733" dirty="0">
                <a:solidFill>
                  <a:schemeClr val="dk1"/>
                </a:solidFill>
              </a:rPr>
              <a:t>View Professor Courses</a:t>
            </a:r>
            <a:endParaRPr sz="2400" dirty="0"/>
          </a:p>
        </p:txBody>
      </p:sp>
      <p:pic>
        <p:nvPicPr>
          <p:cNvPr id="24" name="Google Shape;195;p34">
            <a:extLst>
              <a:ext uri="{FF2B5EF4-FFF2-40B4-BE49-F238E27FC236}">
                <a16:creationId xmlns:a16="http://schemas.microsoft.com/office/drawing/2014/main" id="{D03D242C-ECD9-1A45-B414-972B3DBE752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8118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5"/>
          <p:cNvPicPr preferRelativeResize="0"/>
          <p:nvPr/>
        </p:nvPicPr>
        <p:blipFill rotWithShape="1">
          <a:blip r:embed="rId3">
            <a:alphaModFix/>
          </a:blip>
          <a:srcRect b="86038"/>
          <a:stretch/>
        </p:blipFill>
        <p:spPr>
          <a:xfrm>
            <a:off x="0" y="-48859"/>
            <a:ext cx="12192000" cy="6306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5"/>
          <p:cNvPicPr preferRelativeResize="0"/>
          <p:nvPr/>
        </p:nvPicPr>
        <p:blipFill rotWithShape="1">
          <a:blip r:embed="rId3">
            <a:alphaModFix/>
          </a:blip>
          <a:srcRect b="86038"/>
          <a:stretch/>
        </p:blipFill>
        <p:spPr>
          <a:xfrm>
            <a:off x="0" y="6091833"/>
            <a:ext cx="12192000" cy="76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5"/>
          <p:cNvSpPr/>
          <p:nvPr/>
        </p:nvSpPr>
        <p:spPr>
          <a:xfrm>
            <a:off x="9813279" y="1831219"/>
            <a:ext cx="1159521" cy="1522399"/>
          </a:xfrm>
          <a:prstGeom prst="flowChartMagneticDisk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i="1" dirty="0"/>
              <a:t>MySQL</a:t>
            </a:r>
            <a:endParaRPr sz="2400" i="1" dirty="0"/>
          </a:p>
          <a:p>
            <a:pPr algn="ctr"/>
            <a:r>
              <a:rPr lang="en" sz="2400" i="1" dirty="0"/>
              <a:t>  DB</a:t>
            </a:r>
            <a:endParaRPr sz="2400" i="1" dirty="0"/>
          </a:p>
        </p:txBody>
      </p:sp>
      <p:sp>
        <p:nvSpPr>
          <p:cNvPr id="217" name="Google Shape;217;p35"/>
          <p:cNvSpPr txBox="1"/>
          <p:nvPr/>
        </p:nvSpPr>
        <p:spPr>
          <a:xfrm>
            <a:off x="3821997" y="4077077"/>
            <a:ext cx="5716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i="1" dirty="0"/>
              <a:t>UI</a:t>
            </a:r>
            <a:endParaRPr sz="2400" i="1" dirty="0"/>
          </a:p>
        </p:txBody>
      </p:sp>
      <p:sp>
        <p:nvSpPr>
          <p:cNvPr id="218" name="Google Shape;218;p35"/>
          <p:cNvSpPr txBox="1"/>
          <p:nvPr/>
        </p:nvSpPr>
        <p:spPr>
          <a:xfrm>
            <a:off x="4985614" y="4067484"/>
            <a:ext cx="2458815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i="1" dirty="0"/>
              <a:t>Business Code</a:t>
            </a:r>
            <a:endParaRPr sz="2400" i="1" dirty="0"/>
          </a:p>
        </p:txBody>
      </p:sp>
      <p:sp>
        <p:nvSpPr>
          <p:cNvPr id="219" name="Google Shape;219;p35"/>
          <p:cNvSpPr txBox="1"/>
          <p:nvPr/>
        </p:nvSpPr>
        <p:spPr>
          <a:xfrm>
            <a:off x="7103232" y="4067485"/>
            <a:ext cx="2236428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i="1" dirty="0"/>
              <a:t>Database Code</a:t>
            </a:r>
            <a:endParaRPr sz="2400" i="1" dirty="0"/>
          </a:p>
        </p:txBody>
      </p:sp>
      <p:sp>
        <p:nvSpPr>
          <p:cNvPr id="220" name="Google Shape;220;p35"/>
          <p:cNvSpPr txBox="1"/>
          <p:nvPr/>
        </p:nvSpPr>
        <p:spPr>
          <a:xfrm>
            <a:off x="3350588" y="4507692"/>
            <a:ext cx="1414877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i="1" dirty="0"/>
              <a:t>(Client Package)</a:t>
            </a:r>
            <a:endParaRPr sz="2400" i="1" dirty="0"/>
          </a:p>
        </p:txBody>
      </p:sp>
      <p:sp>
        <p:nvSpPr>
          <p:cNvPr id="221" name="Google Shape;221;p35"/>
          <p:cNvSpPr txBox="1"/>
          <p:nvPr/>
        </p:nvSpPr>
        <p:spPr>
          <a:xfrm>
            <a:off x="5339606" y="4529134"/>
            <a:ext cx="1407374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i="1" dirty="0"/>
              <a:t>(Service Package)</a:t>
            </a:r>
            <a:endParaRPr sz="2400" i="1" dirty="0"/>
          </a:p>
        </p:txBody>
      </p:sp>
      <p:sp>
        <p:nvSpPr>
          <p:cNvPr id="222" name="Google Shape;222;p35"/>
          <p:cNvSpPr txBox="1"/>
          <p:nvPr/>
        </p:nvSpPr>
        <p:spPr>
          <a:xfrm>
            <a:off x="7366608" y="4478170"/>
            <a:ext cx="1521567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i="1" dirty="0"/>
              <a:t>(Dao Package)</a:t>
            </a:r>
            <a:endParaRPr sz="2400" i="1" dirty="0"/>
          </a:p>
        </p:txBody>
      </p:sp>
      <p:sp>
        <p:nvSpPr>
          <p:cNvPr id="223" name="Google Shape;223;p35"/>
          <p:cNvSpPr/>
          <p:nvPr/>
        </p:nvSpPr>
        <p:spPr>
          <a:xfrm>
            <a:off x="3894070" y="1080417"/>
            <a:ext cx="337697" cy="2971600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4" name="Google Shape;224;p35"/>
          <p:cNvSpPr/>
          <p:nvPr/>
        </p:nvSpPr>
        <p:spPr>
          <a:xfrm>
            <a:off x="5894224" y="1117600"/>
            <a:ext cx="285864" cy="2971584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5" name="Google Shape;225;p35"/>
          <p:cNvSpPr/>
          <p:nvPr/>
        </p:nvSpPr>
        <p:spPr>
          <a:xfrm>
            <a:off x="7958403" y="1102319"/>
            <a:ext cx="337979" cy="2971584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5"/>
          <p:cNvSpPr/>
          <p:nvPr/>
        </p:nvSpPr>
        <p:spPr>
          <a:xfrm rot="10800000" flipH="1">
            <a:off x="4478808" y="2343738"/>
            <a:ext cx="1042800" cy="164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7" name="Google Shape;227;p35"/>
          <p:cNvSpPr/>
          <p:nvPr/>
        </p:nvSpPr>
        <p:spPr>
          <a:xfrm rot="10800000" flipH="1">
            <a:off x="1879386" y="2363862"/>
            <a:ext cx="1042800" cy="164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8" name="Google Shape;228;p35"/>
          <p:cNvSpPr/>
          <p:nvPr/>
        </p:nvSpPr>
        <p:spPr>
          <a:xfrm rot="10800000" flipH="1">
            <a:off x="6519716" y="2363862"/>
            <a:ext cx="1042800" cy="164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9" name="Google Shape;229;p35"/>
          <p:cNvSpPr/>
          <p:nvPr/>
        </p:nvSpPr>
        <p:spPr>
          <a:xfrm rot="10800000" flipH="1">
            <a:off x="8491530" y="2343738"/>
            <a:ext cx="1042800" cy="164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30" name="Google Shape;230;p35"/>
          <p:cNvSpPr/>
          <p:nvPr/>
        </p:nvSpPr>
        <p:spPr>
          <a:xfrm rot="10800000">
            <a:off x="1870173" y="2796793"/>
            <a:ext cx="1042800" cy="164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31" name="Google Shape;231;p35"/>
          <p:cNvSpPr/>
          <p:nvPr/>
        </p:nvSpPr>
        <p:spPr>
          <a:xfrm rot="10800000">
            <a:off x="4478808" y="2794066"/>
            <a:ext cx="1042800" cy="164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232" name="Google Shape;232;p35"/>
          <p:cNvSpPr/>
          <p:nvPr/>
        </p:nvSpPr>
        <p:spPr>
          <a:xfrm rot="10800000">
            <a:off x="6519716" y="2813594"/>
            <a:ext cx="1042800" cy="164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33" name="Google Shape;233;p35"/>
          <p:cNvSpPr/>
          <p:nvPr/>
        </p:nvSpPr>
        <p:spPr>
          <a:xfrm rot="10800000">
            <a:off x="8471017" y="2793225"/>
            <a:ext cx="1042800" cy="164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26" name="Google Shape;536;p72">
            <a:extLst>
              <a:ext uri="{FF2B5EF4-FFF2-40B4-BE49-F238E27FC236}">
                <a16:creationId xmlns:a16="http://schemas.microsoft.com/office/drawing/2014/main" id="{CDE67E26-7DA0-194D-9376-D7D783FEDCC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9305" t="12929"/>
          <a:stretch/>
        </p:blipFill>
        <p:spPr>
          <a:xfrm>
            <a:off x="9756397" y="3445117"/>
            <a:ext cx="1273284" cy="732093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531;p72">
            <a:extLst>
              <a:ext uri="{FF2B5EF4-FFF2-40B4-BE49-F238E27FC236}">
                <a16:creationId xmlns:a16="http://schemas.microsoft.com/office/drawing/2014/main" id="{16473428-7E41-364C-A17F-913B527BFDB4}"/>
              </a:ext>
            </a:extLst>
          </p:cNvPr>
          <p:cNvSpPr txBox="1"/>
          <p:nvPr/>
        </p:nvSpPr>
        <p:spPr>
          <a:xfrm>
            <a:off x="1777821" y="2029372"/>
            <a:ext cx="1346400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200" dirty="0">
                <a:latin typeface="Poppins"/>
                <a:ea typeface="Poppins"/>
                <a:cs typeface="Poppins"/>
                <a:sym typeface="Poppins"/>
              </a:rPr>
              <a:t>HTTP Request</a:t>
            </a:r>
            <a:endParaRPr sz="933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" name="Google Shape;544;p72">
            <a:extLst>
              <a:ext uri="{FF2B5EF4-FFF2-40B4-BE49-F238E27FC236}">
                <a16:creationId xmlns:a16="http://schemas.microsoft.com/office/drawing/2014/main" id="{6B65FC08-2FF0-A34A-8C2B-815B87A8E087}"/>
              </a:ext>
            </a:extLst>
          </p:cNvPr>
          <p:cNvSpPr txBox="1"/>
          <p:nvPr/>
        </p:nvSpPr>
        <p:spPr>
          <a:xfrm>
            <a:off x="1767664" y="2893149"/>
            <a:ext cx="1412000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200" dirty="0">
                <a:latin typeface="Poppins"/>
                <a:ea typeface="Poppins"/>
                <a:cs typeface="Poppins"/>
                <a:sym typeface="Poppins"/>
              </a:rPr>
              <a:t>HTTP Response</a:t>
            </a:r>
            <a:endParaRPr sz="933" dirty="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0" name="Google Shape;529;p72">
            <a:extLst>
              <a:ext uri="{FF2B5EF4-FFF2-40B4-BE49-F238E27FC236}">
                <a16:creationId xmlns:a16="http://schemas.microsoft.com/office/drawing/2014/main" id="{EB1EB7DE-FE4D-BC45-B39E-7CA60996A7E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3199" y="2015215"/>
            <a:ext cx="892471" cy="59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532;p72">
            <a:extLst>
              <a:ext uri="{FF2B5EF4-FFF2-40B4-BE49-F238E27FC236}">
                <a16:creationId xmlns:a16="http://schemas.microsoft.com/office/drawing/2014/main" id="{9506E15B-36C1-DF46-8C9E-BB1B2413E760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5313" y="2622650"/>
            <a:ext cx="778635" cy="540999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528;p72">
            <a:extLst>
              <a:ext uri="{FF2B5EF4-FFF2-40B4-BE49-F238E27FC236}">
                <a16:creationId xmlns:a16="http://schemas.microsoft.com/office/drawing/2014/main" id="{4D06E486-06D5-7543-B4F1-DCC29E5444CE}"/>
              </a:ext>
            </a:extLst>
          </p:cNvPr>
          <p:cNvSpPr/>
          <p:nvPr/>
        </p:nvSpPr>
        <p:spPr>
          <a:xfrm>
            <a:off x="3130439" y="817000"/>
            <a:ext cx="8115630" cy="4663007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46906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39"/>
          <p:cNvGrpSpPr/>
          <p:nvPr/>
        </p:nvGrpSpPr>
        <p:grpSpPr>
          <a:xfrm>
            <a:off x="509070" y="2030167"/>
            <a:ext cx="4744481" cy="1232800"/>
            <a:chOff x="308852" y="1242975"/>
            <a:chExt cx="3558361" cy="924600"/>
          </a:xfrm>
        </p:grpSpPr>
        <p:cxnSp>
          <p:nvCxnSpPr>
            <p:cNvPr id="308" name="Google Shape;308;p39"/>
            <p:cNvCxnSpPr/>
            <p:nvPr/>
          </p:nvCxnSpPr>
          <p:spPr>
            <a:xfrm rot="10800000">
              <a:off x="2642013" y="1654113"/>
              <a:ext cx="1225200" cy="0"/>
            </a:xfrm>
            <a:prstGeom prst="straightConnector1">
              <a:avLst/>
            </a:prstGeom>
            <a:noFill/>
            <a:ln w="9525" cap="flat" cmpd="sng">
              <a:solidFill>
                <a:srgbClr val="249C90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09" name="Google Shape;309;p39"/>
            <p:cNvSpPr txBox="1"/>
            <p:nvPr/>
          </p:nvSpPr>
          <p:spPr>
            <a:xfrm>
              <a:off x="308852" y="1242975"/>
              <a:ext cx="2427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2000" b="1">
                  <a:latin typeface="Roboto"/>
                  <a:ea typeface="Roboto"/>
                  <a:cs typeface="Roboto"/>
                  <a:sym typeface="Roboto"/>
                </a:rPr>
                <a:t>Requirement Collection</a:t>
              </a:r>
              <a:endParaRPr sz="2000" b="1">
                <a:latin typeface="Roboto"/>
                <a:ea typeface="Roboto"/>
                <a:cs typeface="Roboto"/>
                <a:sym typeface="Roboto"/>
              </a:endParaRPr>
            </a:p>
            <a:p>
              <a:endParaRPr sz="667">
                <a:latin typeface="Roboto"/>
                <a:ea typeface="Roboto"/>
                <a:cs typeface="Roboto"/>
                <a:sym typeface="Roboto"/>
              </a:endParaRPr>
            </a:p>
            <a:p>
              <a:r>
                <a:rPr lang="en" sz="1600">
                  <a:latin typeface="Roboto"/>
                  <a:ea typeface="Roboto"/>
                  <a:cs typeface="Roboto"/>
                  <a:sym typeface="Roboto"/>
                </a:rPr>
                <a:t>Understanding the Problem statement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0" name="Google Shape;310;p39"/>
          <p:cNvGrpSpPr/>
          <p:nvPr/>
        </p:nvGrpSpPr>
        <p:grpSpPr>
          <a:xfrm>
            <a:off x="1759753" y="3884967"/>
            <a:ext cx="3414400" cy="1232800"/>
            <a:chOff x="1304465" y="2785350"/>
            <a:chExt cx="2560800" cy="924600"/>
          </a:xfrm>
        </p:grpSpPr>
        <p:cxnSp>
          <p:nvCxnSpPr>
            <p:cNvPr id="311" name="Google Shape;311;p39"/>
            <p:cNvCxnSpPr/>
            <p:nvPr/>
          </p:nvCxnSpPr>
          <p:spPr>
            <a:xfrm rot="10800000">
              <a:off x="2641938" y="3108425"/>
              <a:ext cx="930000" cy="0"/>
            </a:xfrm>
            <a:prstGeom prst="straightConnector1">
              <a:avLst/>
            </a:prstGeom>
            <a:noFill/>
            <a:ln w="9525" cap="flat" cmpd="sng">
              <a:solidFill>
                <a:srgbClr val="1F887E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12" name="Google Shape;312;p39"/>
            <p:cNvSpPr txBox="1"/>
            <p:nvPr/>
          </p:nvSpPr>
          <p:spPr>
            <a:xfrm>
              <a:off x="1304465" y="2785350"/>
              <a:ext cx="25608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000" b="1">
                <a:latin typeface="Roboto"/>
                <a:ea typeface="Roboto"/>
                <a:cs typeface="Roboto"/>
                <a:sym typeface="Roboto"/>
              </a:endParaRPr>
            </a:p>
            <a:p>
              <a:r>
                <a:rPr lang="en" sz="2000" b="1">
                  <a:latin typeface="Roboto"/>
                  <a:ea typeface="Roboto"/>
                  <a:cs typeface="Roboto"/>
                  <a:sym typeface="Roboto"/>
                </a:rPr>
                <a:t>Analysis</a:t>
              </a:r>
              <a:endParaRPr sz="2000" b="1">
                <a:latin typeface="Roboto"/>
                <a:ea typeface="Roboto"/>
                <a:cs typeface="Roboto"/>
                <a:sym typeface="Roboto"/>
              </a:endParaRPr>
            </a:p>
            <a:p>
              <a:endParaRPr sz="533" b="1">
                <a:latin typeface="Roboto"/>
                <a:ea typeface="Roboto"/>
                <a:cs typeface="Roboto"/>
                <a:sym typeface="Roboto"/>
              </a:endParaRPr>
            </a:p>
            <a:p>
              <a:r>
                <a:rPr lang="en" sz="1600">
                  <a:latin typeface="Roboto"/>
                  <a:ea typeface="Roboto"/>
                  <a:cs typeface="Roboto"/>
                  <a:sym typeface="Roboto"/>
                </a:rPr>
                <a:t>Choosing tech stack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r>
                <a:rPr lang="en" sz="1600">
                  <a:latin typeface="Roboto"/>
                  <a:ea typeface="Roboto"/>
                  <a:cs typeface="Roboto"/>
                  <a:sym typeface="Roboto"/>
                </a:rPr>
                <a:t>Class design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endParaRPr sz="1200" b="1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spcAft>
                  <a:spcPts val="2133"/>
                </a:spcAft>
              </a:pPr>
              <a:endParaRPr sz="1200"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3" name="Google Shape;313;p39"/>
          <p:cNvGrpSpPr/>
          <p:nvPr/>
        </p:nvGrpSpPr>
        <p:grpSpPr>
          <a:xfrm>
            <a:off x="6307585" y="5365300"/>
            <a:ext cx="4943951" cy="1232800"/>
            <a:chOff x="4657738" y="3744325"/>
            <a:chExt cx="3707963" cy="924600"/>
          </a:xfrm>
        </p:grpSpPr>
        <p:cxnSp>
          <p:nvCxnSpPr>
            <p:cNvPr id="314" name="Google Shape;314;p39"/>
            <p:cNvCxnSpPr/>
            <p:nvPr/>
          </p:nvCxnSpPr>
          <p:spPr>
            <a:xfrm>
              <a:off x="4657738" y="3854000"/>
              <a:ext cx="1838700" cy="0"/>
            </a:xfrm>
            <a:prstGeom prst="straightConnector1">
              <a:avLst/>
            </a:prstGeom>
            <a:noFill/>
            <a:ln w="9525" cap="flat" cmpd="sng">
              <a:solidFill>
                <a:srgbClr val="1D7E74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15" name="Google Shape;315;p39"/>
            <p:cNvSpPr txBox="1"/>
            <p:nvPr/>
          </p:nvSpPr>
          <p:spPr>
            <a:xfrm>
              <a:off x="6696500" y="3744325"/>
              <a:ext cx="16692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2000" b="1" dirty="0">
                  <a:latin typeface="Roboto"/>
                  <a:ea typeface="Roboto"/>
                  <a:cs typeface="Roboto"/>
                  <a:sym typeface="Roboto"/>
                </a:rPr>
                <a:t>Designing</a:t>
              </a:r>
              <a:endParaRPr sz="2000" b="1" dirty="0">
                <a:latin typeface="Roboto"/>
                <a:ea typeface="Roboto"/>
                <a:cs typeface="Roboto"/>
                <a:sym typeface="Roboto"/>
              </a:endParaRPr>
            </a:p>
            <a:p>
              <a:endParaRPr sz="533" b="1" dirty="0">
                <a:latin typeface="Roboto"/>
                <a:ea typeface="Roboto"/>
                <a:cs typeface="Roboto"/>
                <a:sym typeface="Roboto"/>
              </a:endParaRPr>
            </a:p>
            <a:p>
              <a:r>
                <a:rPr lang="en" sz="1600" dirty="0">
                  <a:latin typeface="Roboto"/>
                  <a:ea typeface="Roboto"/>
                  <a:cs typeface="Roboto"/>
                  <a:sym typeface="Roboto"/>
                </a:rPr>
                <a:t>UML Artifacts  Architecture design</a:t>
              </a:r>
              <a:endParaRPr sz="1600" dirty="0">
                <a:latin typeface="Roboto"/>
                <a:ea typeface="Roboto"/>
                <a:cs typeface="Roboto"/>
                <a:sym typeface="Roboto"/>
              </a:endParaRPr>
            </a:p>
            <a:p>
              <a:endParaRPr sz="1200" b="1"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spcAft>
                  <a:spcPts val="2133"/>
                </a:spcAft>
              </a:pPr>
              <a:endParaRPr sz="1600"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6" name="Google Shape;316;p39"/>
          <p:cNvGrpSpPr/>
          <p:nvPr/>
        </p:nvGrpSpPr>
        <p:grpSpPr>
          <a:xfrm>
            <a:off x="7043817" y="1246117"/>
            <a:ext cx="5132120" cy="1232800"/>
            <a:chOff x="5209838" y="837350"/>
            <a:chExt cx="3849090" cy="924600"/>
          </a:xfrm>
        </p:grpSpPr>
        <p:sp>
          <p:nvSpPr>
            <p:cNvPr id="317" name="Google Shape;317;p39"/>
            <p:cNvSpPr txBox="1"/>
            <p:nvPr/>
          </p:nvSpPr>
          <p:spPr>
            <a:xfrm>
              <a:off x="6623527" y="837350"/>
              <a:ext cx="24354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733" b="1" dirty="0">
                <a:latin typeface="Roboto"/>
                <a:ea typeface="Roboto"/>
                <a:cs typeface="Roboto"/>
                <a:sym typeface="Roboto"/>
              </a:endParaRPr>
            </a:p>
            <a:p>
              <a:endParaRPr sz="1733" b="1" dirty="0">
                <a:latin typeface="Roboto"/>
                <a:ea typeface="Roboto"/>
                <a:cs typeface="Roboto"/>
                <a:sym typeface="Roboto"/>
              </a:endParaRPr>
            </a:p>
            <a:p>
              <a:endParaRPr sz="2000" b="1" dirty="0">
                <a:latin typeface="Roboto"/>
                <a:ea typeface="Roboto"/>
                <a:cs typeface="Roboto"/>
                <a:sym typeface="Roboto"/>
              </a:endParaRPr>
            </a:p>
            <a:p>
              <a:r>
                <a:rPr lang="en" sz="2000" b="1" dirty="0">
                  <a:latin typeface="Roboto"/>
                  <a:ea typeface="Roboto"/>
                  <a:cs typeface="Roboto"/>
                  <a:sym typeface="Roboto"/>
                </a:rPr>
                <a:t>Testing &amp; Integration</a:t>
              </a:r>
              <a:endParaRPr sz="2000" b="1" dirty="0">
                <a:latin typeface="Roboto"/>
                <a:ea typeface="Roboto"/>
                <a:cs typeface="Roboto"/>
                <a:sym typeface="Roboto"/>
              </a:endParaRPr>
            </a:p>
            <a:p>
              <a:endParaRPr sz="533" b="1" dirty="0">
                <a:latin typeface="Roboto"/>
                <a:ea typeface="Roboto"/>
                <a:cs typeface="Roboto"/>
                <a:sym typeface="Roboto"/>
              </a:endParaRPr>
            </a:p>
            <a:p>
              <a:r>
                <a:rPr lang="en" sz="1600" dirty="0">
                  <a:latin typeface="Roboto"/>
                  <a:ea typeface="Roboto"/>
                  <a:cs typeface="Roboto"/>
                  <a:sym typeface="Roboto"/>
                </a:rPr>
                <a:t>Validations, Unit tests, </a:t>
              </a:r>
              <a:r>
                <a:rPr lang="en-IN" sz="1600" dirty="0">
                  <a:latin typeface="Roboto"/>
                  <a:ea typeface="Roboto"/>
                  <a:cs typeface="Roboto"/>
                  <a:sym typeface="Roboto"/>
                </a:rPr>
                <a:t>Maintenance</a:t>
              </a:r>
              <a:endParaRPr sz="16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18" name="Google Shape;318;p39"/>
            <p:cNvCxnSpPr/>
            <p:nvPr/>
          </p:nvCxnSpPr>
          <p:spPr>
            <a:xfrm>
              <a:off x="5209838" y="1654113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rgbClr val="155B54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319" name="Google Shape;319;p39"/>
          <p:cNvGrpSpPr/>
          <p:nvPr/>
        </p:nvGrpSpPr>
        <p:grpSpPr>
          <a:xfrm>
            <a:off x="7577650" y="3457333"/>
            <a:ext cx="4711485" cy="1232800"/>
            <a:chOff x="5610288" y="2313350"/>
            <a:chExt cx="3533614" cy="924600"/>
          </a:xfrm>
        </p:grpSpPr>
        <p:cxnSp>
          <p:nvCxnSpPr>
            <p:cNvPr id="320" name="Google Shape;320;p39"/>
            <p:cNvCxnSpPr/>
            <p:nvPr/>
          </p:nvCxnSpPr>
          <p:spPr>
            <a:xfrm>
              <a:off x="5610288" y="2775650"/>
              <a:ext cx="886200" cy="0"/>
            </a:xfrm>
            <a:prstGeom prst="straightConnector1">
              <a:avLst/>
            </a:prstGeom>
            <a:noFill/>
            <a:ln w="9525" cap="flat" cmpd="sng">
              <a:solidFill>
                <a:srgbClr val="1B786E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21" name="Google Shape;321;p39"/>
            <p:cNvSpPr txBox="1"/>
            <p:nvPr/>
          </p:nvSpPr>
          <p:spPr>
            <a:xfrm>
              <a:off x="6696502" y="2313350"/>
              <a:ext cx="24474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2000" b="1">
                  <a:latin typeface="Roboto"/>
                  <a:ea typeface="Roboto"/>
                  <a:cs typeface="Roboto"/>
                  <a:sym typeface="Roboto"/>
                </a:rPr>
                <a:t>Coding</a:t>
              </a:r>
              <a:endParaRPr sz="2000" b="1">
                <a:latin typeface="Roboto"/>
                <a:ea typeface="Roboto"/>
                <a:cs typeface="Roboto"/>
                <a:sym typeface="Roboto"/>
              </a:endParaRPr>
            </a:p>
            <a:p>
              <a:endParaRPr sz="667" b="1">
                <a:latin typeface="Roboto"/>
                <a:ea typeface="Roboto"/>
                <a:cs typeface="Roboto"/>
                <a:sym typeface="Roboto"/>
              </a:endParaRPr>
            </a:p>
            <a:p>
              <a:r>
                <a:rPr lang="en" sz="1600">
                  <a:latin typeface="Roboto"/>
                  <a:ea typeface="Roboto"/>
                  <a:cs typeface="Roboto"/>
                  <a:sym typeface="Roboto"/>
                </a:rPr>
                <a:t>Console, REST, Dropwizard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2" name="Google Shape;322;p39"/>
          <p:cNvGrpSpPr/>
          <p:nvPr/>
        </p:nvGrpSpPr>
        <p:grpSpPr>
          <a:xfrm>
            <a:off x="3565581" y="1246135"/>
            <a:ext cx="5229600" cy="5221232"/>
            <a:chOff x="2610905" y="610653"/>
            <a:chExt cx="3922200" cy="3922200"/>
          </a:xfrm>
        </p:grpSpPr>
        <p:sp>
          <p:nvSpPr>
            <p:cNvPr id="323" name="Google Shape;323;p39"/>
            <p:cNvSpPr/>
            <p:nvPr/>
          </p:nvSpPr>
          <p:spPr>
            <a:xfrm rot="-4980021">
              <a:off x="3204123" y="1186472"/>
              <a:ext cx="2771960" cy="2771960"/>
            </a:xfrm>
            <a:prstGeom prst="blockArc">
              <a:avLst>
                <a:gd name="adj1" fmla="val 12602522"/>
                <a:gd name="adj2" fmla="val 16867657"/>
                <a:gd name="adj3" fmla="val 20844"/>
              </a:avLst>
            </a:prstGeom>
            <a:solidFill>
              <a:srgbClr val="1F887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4" name="Google Shape;324;p39"/>
            <p:cNvSpPr/>
            <p:nvPr/>
          </p:nvSpPr>
          <p:spPr>
            <a:xfrm rot="7920309">
              <a:off x="3183402" y="1183149"/>
              <a:ext cx="2777207" cy="2777207"/>
            </a:xfrm>
            <a:prstGeom prst="blockArc">
              <a:avLst>
                <a:gd name="adj1" fmla="val 12602522"/>
                <a:gd name="adj2" fmla="val 16867657"/>
                <a:gd name="adj3" fmla="val 20844"/>
              </a:avLst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5" name="Google Shape;325;p39"/>
            <p:cNvSpPr/>
            <p:nvPr/>
          </p:nvSpPr>
          <p:spPr>
            <a:xfrm rot="3600063">
              <a:off x="3186335" y="1195681"/>
              <a:ext cx="2777488" cy="2777488"/>
            </a:xfrm>
            <a:prstGeom prst="blockArc">
              <a:avLst>
                <a:gd name="adj1" fmla="val 12602522"/>
                <a:gd name="adj2" fmla="val 16867657"/>
                <a:gd name="adj3" fmla="val 20844"/>
              </a:avLst>
            </a:prstGeom>
            <a:solidFill>
              <a:srgbClr val="155B5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6" name="Google Shape;326;p39"/>
            <p:cNvSpPr/>
            <p:nvPr/>
          </p:nvSpPr>
          <p:spPr>
            <a:xfrm rot="4024705">
              <a:off x="5326681" y="1940898"/>
              <a:ext cx="578477" cy="579147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rgbClr val="1B786E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7" name="Google Shape;327;p39"/>
            <p:cNvSpPr/>
            <p:nvPr/>
          </p:nvSpPr>
          <p:spPr>
            <a:xfrm rot="-6816027">
              <a:off x="5326729" y="1940918"/>
              <a:ext cx="578485" cy="579035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8" name="Google Shape;328;p39"/>
            <p:cNvSpPr/>
            <p:nvPr/>
          </p:nvSpPr>
          <p:spPr>
            <a:xfrm rot="-9359762">
              <a:off x="3193941" y="1176205"/>
              <a:ext cx="2777287" cy="2777287"/>
            </a:xfrm>
            <a:prstGeom prst="blockArc">
              <a:avLst>
                <a:gd name="adj1" fmla="val 12602522"/>
                <a:gd name="adj2" fmla="val 16867657"/>
                <a:gd name="adj3" fmla="val 20844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9" name="Google Shape;329;p39"/>
            <p:cNvSpPr/>
            <p:nvPr/>
          </p:nvSpPr>
          <p:spPr>
            <a:xfrm rot="-8936366">
              <a:off x="3659126" y="3173505"/>
              <a:ext cx="578551" cy="578963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rgbClr val="1F887E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0" name="Google Shape;330;p39"/>
            <p:cNvSpPr/>
            <p:nvPr/>
          </p:nvSpPr>
          <p:spPr>
            <a:xfrm rot="1824498">
              <a:off x="3659375" y="3173497"/>
              <a:ext cx="578475" cy="578885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rgbClr val="1F887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1" name="Google Shape;331;p39"/>
            <p:cNvSpPr/>
            <p:nvPr/>
          </p:nvSpPr>
          <p:spPr>
            <a:xfrm rot="-600092">
              <a:off x="3198852" y="1195456"/>
              <a:ext cx="2777611" cy="2777611"/>
            </a:xfrm>
            <a:prstGeom prst="blockArc">
              <a:avLst>
                <a:gd name="adj1" fmla="val 12513247"/>
                <a:gd name="adj2" fmla="val 16867657"/>
                <a:gd name="adj3" fmla="val 20844"/>
              </a:avLst>
            </a:prstGeom>
            <a:solidFill>
              <a:srgbClr val="249C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2" name="Google Shape;332;p39"/>
            <p:cNvSpPr/>
            <p:nvPr/>
          </p:nvSpPr>
          <p:spPr>
            <a:xfrm rot="-176551">
              <a:off x="4312105" y="1195442"/>
              <a:ext cx="578563" cy="579162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rgbClr val="155B54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3" name="Google Shape;333;p39"/>
            <p:cNvSpPr/>
            <p:nvPr/>
          </p:nvSpPr>
          <p:spPr>
            <a:xfrm rot="10584085">
              <a:off x="4312088" y="1195622"/>
              <a:ext cx="578340" cy="578939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rgbClr val="155B5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4" name="Google Shape;334;p39"/>
            <p:cNvSpPr/>
            <p:nvPr/>
          </p:nvSpPr>
          <p:spPr>
            <a:xfrm rot="8344778">
              <a:off x="4940929" y="3162886"/>
              <a:ext cx="578465" cy="578888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rgbClr val="1D7E74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5" name="Google Shape;335;p39"/>
            <p:cNvSpPr/>
            <p:nvPr/>
          </p:nvSpPr>
          <p:spPr>
            <a:xfrm rot="-2495643">
              <a:off x="4941000" y="3162728"/>
              <a:ext cx="578445" cy="579093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6" name="Google Shape;336;p39"/>
            <p:cNvSpPr/>
            <p:nvPr/>
          </p:nvSpPr>
          <p:spPr>
            <a:xfrm rot="-4556960">
              <a:off x="3257335" y="1939059"/>
              <a:ext cx="578302" cy="578957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rgbClr val="249C90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7" name="Google Shape;337;p39"/>
            <p:cNvSpPr/>
            <p:nvPr/>
          </p:nvSpPr>
          <p:spPr>
            <a:xfrm rot="6204541">
              <a:off x="3257468" y="1938977"/>
              <a:ext cx="578264" cy="578917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rgbClr val="249C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8" name="Google Shape;338;p39"/>
            <p:cNvSpPr txBox="1"/>
            <p:nvPr/>
          </p:nvSpPr>
          <p:spPr>
            <a:xfrm>
              <a:off x="4341900" y="1271896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133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05</a:t>
              </a:r>
              <a:endParaRPr sz="2133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9" name="Google Shape;339;p39"/>
            <p:cNvSpPr txBox="1"/>
            <p:nvPr/>
          </p:nvSpPr>
          <p:spPr>
            <a:xfrm>
              <a:off x="3274219" y="2018364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133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sz="2133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0" name="Google Shape;340;p39"/>
            <p:cNvSpPr txBox="1"/>
            <p:nvPr/>
          </p:nvSpPr>
          <p:spPr>
            <a:xfrm>
              <a:off x="3685317" y="324732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133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sz="2133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1" name="Google Shape;341;p39"/>
            <p:cNvSpPr txBox="1"/>
            <p:nvPr/>
          </p:nvSpPr>
          <p:spPr>
            <a:xfrm>
              <a:off x="4955323" y="324732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133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sz="2133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2" name="Google Shape;342;p39"/>
            <p:cNvSpPr txBox="1"/>
            <p:nvPr/>
          </p:nvSpPr>
          <p:spPr>
            <a:xfrm>
              <a:off x="5364737" y="2018364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133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sz="2133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43" name="Google Shape;343;p39"/>
          <p:cNvSpPr txBox="1"/>
          <p:nvPr/>
        </p:nvSpPr>
        <p:spPr>
          <a:xfrm>
            <a:off x="5447167" y="3384752"/>
            <a:ext cx="1466400" cy="943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4533"/>
              <a:t>CRS</a:t>
            </a:r>
            <a:endParaRPr sz="4533"/>
          </a:p>
        </p:txBody>
      </p:sp>
      <p:pic>
        <p:nvPicPr>
          <p:cNvPr id="344" name="Google Shape;34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09034" y="53401"/>
            <a:ext cx="682967" cy="676167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9"/>
          <p:cNvSpPr txBox="1"/>
          <p:nvPr/>
        </p:nvSpPr>
        <p:spPr>
          <a:xfrm>
            <a:off x="1637500" y="183034"/>
            <a:ext cx="8706400" cy="820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3733" b="1" dirty="0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Software Development Cycle</a:t>
            </a:r>
            <a:endParaRPr sz="3733" b="1" dirty="0">
              <a:solidFill>
                <a:srgbClr val="0C343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23968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5"/>
          <p:cNvSpPr txBox="1">
            <a:spLocks noGrp="1"/>
          </p:cNvSpPr>
          <p:nvPr>
            <p:ph type="ctrTitle"/>
          </p:nvPr>
        </p:nvSpPr>
        <p:spPr>
          <a:xfrm>
            <a:off x="1290065" y="2560293"/>
            <a:ext cx="3191435" cy="1361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Poppins Medium"/>
              <a:buNone/>
            </a:pPr>
            <a:r>
              <a:rPr lang="en-US" sz="4400"/>
              <a:t>Engineering</a:t>
            </a:r>
            <a:br>
              <a:rPr lang="en-US" sz="4400"/>
            </a:br>
            <a:r>
              <a:rPr lang="en-US" sz="4400"/>
              <a:t>Practices</a:t>
            </a:r>
            <a:endParaRPr/>
          </a:p>
        </p:txBody>
      </p:sp>
      <p:sp>
        <p:nvSpPr>
          <p:cNvPr id="430" name="Google Shape;430;p15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/>
          </a:p>
        </p:txBody>
      </p:sp>
      <p:pic>
        <p:nvPicPr>
          <p:cNvPr id="431" name="Google Shape;431;p1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650" r="8649"/>
          <a:stretch/>
        </p:blipFill>
        <p:spPr>
          <a:xfrm>
            <a:off x="5864352" y="0"/>
            <a:ext cx="6309360" cy="6841475"/>
          </a:xfrm>
          <a:prstGeom prst="rect">
            <a:avLst/>
          </a:prstGeom>
          <a:solidFill>
            <a:srgbClr val="727272"/>
          </a:solidFill>
          <a:ln>
            <a:noFill/>
          </a:ln>
        </p:spPr>
      </p:pic>
      <p:pic>
        <p:nvPicPr>
          <p:cNvPr id="5" name="Google Shape;135;p30">
            <a:extLst>
              <a:ext uri="{FF2B5EF4-FFF2-40B4-BE49-F238E27FC236}">
                <a16:creationId xmlns:a16="http://schemas.microsoft.com/office/drawing/2014/main" id="{52EF3759-62CA-7A47-A42F-3079308B4F6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49947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oogle Shape;43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7964" y="483396"/>
            <a:ext cx="10585149" cy="611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35;p30">
            <a:extLst>
              <a:ext uri="{FF2B5EF4-FFF2-40B4-BE49-F238E27FC236}">
                <a16:creationId xmlns:a16="http://schemas.microsoft.com/office/drawing/2014/main" id="{FB84D2EE-7EC0-D44E-89E7-01113BCE5CC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77874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891c16c8d1_0_0"/>
          <p:cNvSpPr txBox="1">
            <a:spLocks noGrp="1"/>
          </p:cNvSpPr>
          <p:nvPr>
            <p:ph type="ctrTitle"/>
          </p:nvPr>
        </p:nvSpPr>
        <p:spPr>
          <a:xfrm>
            <a:off x="1549615" y="2689214"/>
            <a:ext cx="28509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Poppins Medium"/>
              <a:buNone/>
            </a:pPr>
            <a:r>
              <a:rPr lang="en-US" sz="4400"/>
              <a:t>Tech Stack</a:t>
            </a:r>
            <a:endParaRPr/>
          </a:p>
        </p:txBody>
      </p:sp>
      <p:sp>
        <p:nvSpPr>
          <p:cNvPr id="503" name="Google Shape;503;g891c16c8d1_0_0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/>
          </a:p>
        </p:txBody>
      </p:sp>
      <p:pic>
        <p:nvPicPr>
          <p:cNvPr id="504" name="Google Shape;504;g891c16c8d1_0_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575" r="19246"/>
          <a:stretch/>
        </p:blipFill>
        <p:spPr>
          <a:xfrm>
            <a:off x="5864352" y="0"/>
            <a:ext cx="6324600" cy="6858000"/>
          </a:xfrm>
          <a:prstGeom prst="rect">
            <a:avLst/>
          </a:prstGeom>
          <a:solidFill>
            <a:srgbClr val="C1C1C1"/>
          </a:solidFill>
          <a:ln>
            <a:noFill/>
          </a:ln>
        </p:spPr>
      </p:pic>
      <p:pic>
        <p:nvPicPr>
          <p:cNvPr id="5" name="Google Shape;135;p30">
            <a:extLst>
              <a:ext uri="{FF2B5EF4-FFF2-40B4-BE49-F238E27FC236}">
                <a16:creationId xmlns:a16="http://schemas.microsoft.com/office/drawing/2014/main" id="{0F373928-6C65-AD45-B6A4-B8F18E78367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13812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7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pPr>
              <a:buSzPts val="500"/>
            </a:pPr>
            <a:fld id="{00000000-1234-1234-1234-123412341234}" type="slidenum">
              <a:rPr lang="en" sz="1467"/>
              <a:pPr>
                <a:buSzPts val="500"/>
              </a:pPr>
              <a:t>18</a:t>
            </a:fld>
            <a:endParaRPr sz="1467"/>
          </a:p>
        </p:txBody>
      </p:sp>
      <p:sp>
        <p:nvSpPr>
          <p:cNvPr id="464" name="Google Shape;464;p67"/>
          <p:cNvSpPr/>
          <p:nvPr/>
        </p:nvSpPr>
        <p:spPr>
          <a:xfrm>
            <a:off x="232745" y="332507"/>
            <a:ext cx="2194560" cy="9476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2100"/>
            </a:pPr>
            <a:r>
              <a:rPr lang="en" sz="2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Designing</a:t>
            </a:r>
            <a:endParaRPr sz="1467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5" name="Google Shape;465;p67"/>
          <p:cNvSpPr/>
          <p:nvPr/>
        </p:nvSpPr>
        <p:spPr>
          <a:xfrm>
            <a:off x="2612967" y="332509"/>
            <a:ext cx="2194560" cy="9476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2100"/>
            </a:pPr>
            <a:r>
              <a:rPr lang="en" sz="2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Backend</a:t>
            </a:r>
            <a:endParaRPr sz="1467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6" name="Google Shape;466;p67"/>
          <p:cNvSpPr/>
          <p:nvPr/>
        </p:nvSpPr>
        <p:spPr>
          <a:xfrm>
            <a:off x="4993179" y="332507"/>
            <a:ext cx="2194560" cy="94765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2100"/>
            </a:pPr>
            <a:r>
              <a:rPr lang="en" sz="2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Testing</a:t>
            </a:r>
            <a:endParaRPr sz="1467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7" name="Google Shape;467;p67"/>
          <p:cNvSpPr/>
          <p:nvPr/>
        </p:nvSpPr>
        <p:spPr>
          <a:xfrm>
            <a:off x="7373384" y="340820"/>
            <a:ext cx="2194560" cy="94765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2100"/>
            </a:pPr>
            <a:r>
              <a:rPr lang="en" sz="2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Data</a:t>
            </a:r>
            <a:endParaRPr sz="1467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8" name="Google Shape;468;p67"/>
          <p:cNvSpPr/>
          <p:nvPr/>
        </p:nvSpPr>
        <p:spPr>
          <a:xfrm>
            <a:off x="9753600" y="332507"/>
            <a:ext cx="2194560" cy="947651"/>
          </a:xfrm>
          <a:prstGeom prst="rect">
            <a:avLst/>
          </a:prstGeom>
          <a:solidFill>
            <a:srgbClr val="FF6464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2100"/>
            </a:pPr>
            <a:r>
              <a:rPr lang="en" sz="2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SCM</a:t>
            </a:r>
            <a:endParaRPr sz="1467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9" name="Google Shape;469;p67"/>
          <p:cNvSpPr/>
          <p:nvPr/>
        </p:nvSpPr>
        <p:spPr>
          <a:xfrm>
            <a:off x="2612945" y="1389135"/>
            <a:ext cx="2194400" cy="511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0" name="Google Shape;470;p67"/>
          <p:cNvSpPr/>
          <p:nvPr/>
        </p:nvSpPr>
        <p:spPr>
          <a:xfrm>
            <a:off x="4993179" y="1313402"/>
            <a:ext cx="2194560" cy="51132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1" name="Google Shape;471;p67"/>
          <p:cNvSpPr/>
          <p:nvPr/>
        </p:nvSpPr>
        <p:spPr>
          <a:xfrm>
            <a:off x="7373384" y="1313399"/>
            <a:ext cx="2194400" cy="511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2" name="Google Shape;472;p67"/>
          <p:cNvSpPr/>
          <p:nvPr/>
        </p:nvSpPr>
        <p:spPr>
          <a:xfrm>
            <a:off x="9753597" y="1313401"/>
            <a:ext cx="2194560" cy="51132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3" name="Google Shape;473;p67"/>
          <p:cNvSpPr/>
          <p:nvPr/>
        </p:nvSpPr>
        <p:spPr>
          <a:xfrm flipH="1">
            <a:off x="232743" y="1255217"/>
            <a:ext cx="2194559" cy="25769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24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UML</a:t>
            </a:r>
            <a:endParaRPr sz="1467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74" name="Google Shape;474;p67"/>
          <p:cNvSpPr/>
          <p:nvPr/>
        </p:nvSpPr>
        <p:spPr>
          <a:xfrm flipH="1">
            <a:off x="2612963" y="1255219"/>
            <a:ext cx="2194559" cy="249383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1867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Core Language</a:t>
            </a:r>
            <a:endParaRPr sz="1467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75" name="Google Shape;475;p67"/>
          <p:cNvSpPr/>
          <p:nvPr/>
        </p:nvSpPr>
        <p:spPr>
          <a:xfrm flipH="1">
            <a:off x="2610394" y="2294542"/>
            <a:ext cx="2194559" cy="249383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1867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Framework</a:t>
            </a:r>
            <a:endParaRPr sz="1467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76" name="Google Shape;476;p67"/>
          <p:cNvSpPr/>
          <p:nvPr/>
        </p:nvSpPr>
        <p:spPr>
          <a:xfrm flipH="1">
            <a:off x="9753600" y="1288464"/>
            <a:ext cx="2194400" cy="5096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2000" dirty="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Code Collaboration</a:t>
            </a:r>
            <a:endParaRPr sz="2000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477" name="Google Shape;477;p67"/>
          <p:cNvPicPr preferRelativeResize="0"/>
          <p:nvPr/>
        </p:nvPicPr>
        <p:blipFill rotWithShape="1">
          <a:blip r:embed="rId3">
            <a:alphaModFix/>
          </a:blip>
          <a:srcRect l="9305" t="12930" b="-3"/>
          <a:stretch/>
        </p:blipFill>
        <p:spPr>
          <a:xfrm>
            <a:off x="7772399" y="1864348"/>
            <a:ext cx="1273284" cy="732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6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51169" y="1516441"/>
            <a:ext cx="513003" cy="706407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67"/>
          <p:cNvSpPr/>
          <p:nvPr/>
        </p:nvSpPr>
        <p:spPr>
          <a:xfrm flipH="1">
            <a:off x="4993317" y="1255217"/>
            <a:ext cx="2194400" cy="2492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1867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Tools</a:t>
            </a:r>
            <a:endParaRPr sz="1467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80" name="Google Shape;480;p67"/>
          <p:cNvSpPr/>
          <p:nvPr/>
        </p:nvSpPr>
        <p:spPr>
          <a:xfrm flipH="1">
            <a:off x="7373455" y="1296773"/>
            <a:ext cx="2194400" cy="2492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1867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SQL Database</a:t>
            </a:r>
            <a:endParaRPr sz="1467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81" name="Google Shape;481;p67"/>
          <p:cNvSpPr/>
          <p:nvPr/>
        </p:nvSpPr>
        <p:spPr>
          <a:xfrm flipH="1">
            <a:off x="2613017" y="4934549"/>
            <a:ext cx="2194400" cy="5296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1867" dirty="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Application Server</a:t>
            </a:r>
            <a:endParaRPr sz="1467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482" name="Google Shape;482;p67"/>
          <p:cNvPicPr preferRelativeResize="0"/>
          <p:nvPr/>
        </p:nvPicPr>
        <p:blipFill rotWithShape="1">
          <a:blip r:embed="rId5">
            <a:alphaModFix/>
          </a:blip>
          <a:srcRect l="21652" t="23254" r="22961" b="21405"/>
          <a:stretch/>
        </p:blipFill>
        <p:spPr>
          <a:xfrm>
            <a:off x="2799999" y="5519894"/>
            <a:ext cx="1693680" cy="947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52701" y="2542501"/>
            <a:ext cx="947633" cy="947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p6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15633" y="3639395"/>
            <a:ext cx="1273267" cy="729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6" name="Google Shape;486;p6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77232" y="3591571"/>
            <a:ext cx="826800" cy="880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6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84072" y="1618919"/>
            <a:ext cx="1466499" cy="1018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6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638401" y="4488668"/>
            <a:ext cx="1049233" cy="1049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6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424544" y="2851355"/>
            <a:ext cx="1529333" cy="1444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6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448623" y="2782000"/>
            <a:ext cx="2044092" cy="82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6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9828851" y="2023999"/>
            <a:ext cx="2044067" cy="1130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6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515934" y="1618933"/>
            <a:ext cx="1406533" cy="1339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67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55000" y="3687117"/>
            <a:ext cx="1928400" cy="82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67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9909972" y="3294201"/>
            <a:ext cx="1881861" cy="785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7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10160834" y="4368767"/>
            <a:ext cx="1529333" cy="1529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02;p38">
            <a:extLst>
              <a:ext uri="{FF2B5EF4-FFF2-40B4-BE49-F238E27FC236}">
                <a16:creationId xmlns:a16="http://schemas.microsoft.com/office/drawing/2014/main" id="{9233FD39-E2BB-2947-AA64-8F2CD4F2923B}"/>
              </a:ext>
            </a:extLst>
          </p:cNvPr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3614137" y="2682466"/>
            <a:ext cx="1032862" cy="782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35;p30">
            <a:extLst>
              <a:ext uri="{FF2B5EF4-FFF2-40B4-BE49-F238E27FC236}">
                <a16:creationId xmlns:a16="http://schemas.microsoft.com/office/drawing/2014/main" id="{25535D26-F400-884C-A4B9-E4FAF2743EE8}"/>
              </a:ext>
            </a:extLst>
          </p:cNvPr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6307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21"/>
          <p:cNvSpPr txBox="1">
            <a:spLocks noGrp="1"/>
          </p:cNvSpPr>
          <p:nvPr>
            <p:ph type="ctrTitle"/>
          </p:nvPr>
        </p:nvSpPr>
        <p:spPr>
          <a:xfrm>
            <a:off x="1106502" y="2262323"/>
            <a:ext cx="3424516" cy="2079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Poppins Medium"/>
              <a:buNone/>
            </a:pPr>
            <a:r>
              <a:rPr lang="en-US" sz="4400"/>
              <a:t>Challenges </a:t>
            </a:r>
            <a:br>
              <a:rPr lang="en-US" sz="4400"/>
            </a:br>
            <a:r>
              <a:rPr lang="en-US" sz="4400"/>
              <a:t>&amp;</a:t>
            </a:r>
            <a:br>
              <a:rPr lang="en-US" sz="4400"/>
            </a:br>
            <a:r>
              <a:rPr lang="en-US" sz="4400"/>
              <a:t>Learnings</a:t>
            </a:r>
            <a:endParaRPr/>
          </a:p>
        </p:txBody>
      </p:sp>
      <p:sp>
        <p:nvSpPr>
          <p:cNvPr id="544" name="Google Shape;544;p21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/>
          </a:p>
        </p:txBody>
      </p:sp>
      <p:pic>
        <p:nvPicPr>
          <p:cNvPr id="545" name="Google Shape;545;p2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0034" t="303" r="11850" b="-211"/>
          <a:stretch/>
        </p:blipFill>
        <p:spPr>
          <a:xfrm>
            <a:off x="5864352" y="0"/>
            <a:ext cx="6324600" cy="6858000"/>
          </a:xfrm>
          <a:prstGeom prst="rect">
            <a:avLst/>
          </a:prstGeom>
          <a:solidFill>
            <a:srgbClr val="C1C1C1"/>
          </a:solidFill>
          <a:ln>
            <a:noFill/>
          </a:ln>
        </p:spPr>
      </p:pic>
      <p:pic>
        <p:nvPicPr>
          <p:cNvPr id="5" name="Google Shape;135;p30">
            <a:extLst>
              <a:ext uri="{FF2B5EF4-FFF2-40B4-BE49-F238E27FC236}">
                <a16:creationId xmlns:a16="http://schemas.microsoft.com/office/drawing/2014/main" id="{1D56B6FC-9AAF-624C-8305-79E8C88D442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8007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2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 sz="1467"/>
              <a:pPr/>
              <a:t>2</a:t>
            </a:fld>
            <a:endParaRPr sz="1467"/>
          </a:p>
        </p:txBody>
      </p:sp>
      <p:sp>
        <p:nvSpPr>
          <p:cNvPr id="218" name="Google Shape;218;p52"/>
          <p:cNvSpPr txBox="1">
            <a:spLocks noGrp="1"/>
          </p:cNvSpPr>
          <p:nvPr>
            <p:ph type="title"/>
          </p:nvPr>
        </p:nvSpPr>
        <p:spPr>
          <a:xfrm>
            <a:off x="522619" y="441263"/>
            <a:ext cx="3400000" cy="435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lnSpc>
                <a:spcPct val="128571"/>
              </a:lnSpc>
              <a:buSzPts val="2100"/>
            </a:pPr>
            <a:r>
              <a:rPr lang="en" sz="2800">
                <a:solidFill>
                  <a:srgbClr val="0078C4"/>
                </a:solidFill>
                <a:latin typeface="EB Garamond Regular"/>
                <a:ea typeface="EB Garamond Regular"/>
                <a:cs typeface="EB Garamond Regular"/>
                <a:sym typeface="EB Garamond Regular"/>
              </a:rPr>
              <a:t>Stakeholders</a:t>
            </a:r>
            <a:endParaRPr sz="2000">
              <a:solidFill>
                <a:srgbClr val="0078C4"/>
              </a:solidFill>
              <a:latin typeface="EB Garamond Regular"/>
              <a:ea typeface="EB Garamond Regular"/>
              <a:cs typeface="EB Garamond Regular"/>
              <a:sym typeface="EB Garamond Regular"/>
            </a:endParaRPr>
          </a:p>
        </p:txBody>
      </p:sp>
      <p:pic>
        <p:nvPicPr>
          <p:cNvPr id="219" name="Google Shape;219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54016" y="441263"/>
            <a:ext cx="7526785" cy="51525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38100" cap="sq" cmpd="sng">
            <a:solidFill>
              <a:srgbClr val="292929"/>
            </a:solidFill>
            <a:prstDash val="solid"/>
            <a:miter lim="800000"/>
            <a:headEnd type="none" w="sm" len="sm"/>
            <a:tailEnd type="none" w="sm" len="sm"/>
          </a:ln>
          <a:effectLst>
            <a:reflection stA="28000" endPos="28000" dist="5000" dir="5400000" sy="-100000" algn="bl" rotWithShape="0"/>
          </a:effectLst>
        </p:spPr>
      </p:pic>
      <p:sp>
        <p:nvSpPr>
          <p:cNvPr id="220" name="Google Shape;220;p52"/>
          <p:cNvSpPr/>
          <p:nvPr/>
        </p:nvSpPr>
        <p:spPr>
          <a:xfrm>
            <a:off x="522619" y="1154415"/>
            <a:ext cx="3669372" cy="369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338658" indent="-338658">
              <a:buClr>
                <a:schemeClr val="dk1"/>
              </a:buClr>
              <a:buSzPts val="1400"/>
              <a:buFont typeface="EB Garamond Regular"/>
              <a:buAutoNum type="arabicPeriod"/>
            </a:pPr>
            <a:r>
              <a:rPr lang="en" sz="1867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Sponsors</a:t>
            </a:r>
            <a:endParaRPr sz="1467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795847" lvl="1" indent="-338658">
              <a:buClr>
                <a:schemeClr val="dk1"/>
              </a:buClr>
              <a:buSzPts val="1400"/>
              <a:buFont typeface="EB Garamond"/>
              <a:buChar char="•"/>
            </a:pPr>
            <a:r>
              <a:rPr lang="en" sz="24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Flipkart</a:t>
            </a:r>
            <a:endParaRPr sz="1867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338658" indent="-338658">
              <a:buClr>
                <a:schemeClr val="dk1"/>
              </a:buClr>
              <a:buSzPts val="1400"/>
              <a:buFont typeface="EB Garamond Regular"/>
              <a:buAutoNum type="arabicPeriod"/>
            </a:pPr>
            <a:r>
              <a:rPr lang="en" sz="1867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SME’s</a:t>
            </a:r>
            <a:endParaRPr sz="24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795847" lvl="1" indent="-338658">
              <a:buClr>
                <a:schemeClr val="dk1"/>
              </a:buClr>
              <a:buSzPts val="1400"/>
              <a:buFont typeface="EB Garamond Regular"/>
              <a:buAutoNum type="arabicPeriod"/>
            </a:pPr>
            <a:r>
              <a:rPr lang="en" sz="24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Deepika </a:t>
            </a:r>
            <a:r>
              <a:rPr lang="en" sz="24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Gajraj</a:t>
            </a:r>
            <a:endParaRPr sz="24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795847" lvl="1" indent="-313259">
              <a:buClr>
                <a:schemeClr val="dk1"/>
              </a:buClr>
              <a:buSzPts val="1100"/>
              <a:buFont typeface="EB Garamond"/>
              <a:buAutoNum type="arabicPeriod"/>
            </a:pPr>
            <a:r>
              <a:rPr lang="en" sz="24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Khushboo (Order Trainings)</a:t>
            </a:r>
          </a:p>
          <a:p>
            <a:pPr marL="795847" lvl="1" indent="-313259">
              <a:buClr>
                <a:schemeClr val="dk1"/>
              </a:buClr>
              <a:buSzPts val="1100"/>
              <a:buFont typeface="EB Garamond"/>
              <a:buAutoNum type="arabicPeriod"/>
            </a:pPr>
            <a:r>
              <a:rPr lang="en" sz="24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Pooja Sudarshan</a:t>
            </a:r>
            <a:endParaRPr sz="24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>
              <a:buClr>
                <a:schemeClr val="dk1"/>
              </a:buClr>
              <a:buSzPts val="1400"/>
            </a:pPr>
            <a:endParaRPr sz="1867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r>
              <a:rPr lang="en" sz="24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3.     </a:t>
            </a:r>
            <a:r>
              <a:rPr lang="en" sz="1867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Trainers</a:t>
            </a:r>
            <a:endParaRPr sz="1467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795847" lvl="1" indent="-338658">
              <a:buClr>
                <a:schemeClr val="dk1"/>
              </a:buClr>
              <a:buSzPts val="1400"/>
              <a:buFont typeface="EB Garamond Regular"/>
              <a:buAutoNum type="arabicPeriod"/>
            </a:pPr>
            <a:r>
              <a:rPr lang="en" sz="24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Amit </a:t>
            </a:r>
            <a:r>
              <a:rPr lang="en" sz="24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Balyan</a:t>
            </a:r>
            <a:endParaRPr sz="1467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457189" lvl="1">
              <a:buClr>
                <a:srgbClr val="000000"/>
              </a:buClr>
              <a:buSzPts val="1400"/>
            </a:pPr>
            <a:endParaRPr sz="1867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6" name="Google Shape;135;p30">
            <a:extLst>
              <a:ext uri="{FF2B5EF4-FFF2-40B4-BE49-F238E27FC236}">
                <a16:creationId xmlns:a16="http://schemas.microsoft.com/office/drawing/2014/main" id="{27384B08-D8AE-804A-8107-7463D007412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284959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D018238-960F-2C4F-952E-43A75C06AD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61081"/>
              </p:ext>
            </p:extLst>
          </p:nvPr>
        </p:nvGraphicFramePr>
        <p:xfrm>
          <a:off x="578068" y="719666"/>
          <a:ext cx="10941268" cy="566928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470634">
                  <a:extLst>
                    <a:ext uri="{9D8B030D-6E8A-4147-A177-3AD203B41FA5}">
                      <a16:colId xmlns:a16="http://schemas.microsoft.com/office/drawing/2014/main" val="1844343561"/>
                    </a:ext>
                  </a:extLst>
                </a:gridCol>
                <a:gridCol w="5470634">
                  <a:extLst>
                    <a:ext uri="{9D8B030D-6E8A-4147-A177-3AD203B41FA5}">
                      <a16:colId xmlns:a16="http://schemas.microsoft.com/office/drawing/2014/main" val="1101736486"/>
                    </a:ext>
                  </a:extLst>
                </a:gridCol>
              </a:tblGrid>
              <a:tr h="66472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Learnings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832947"/>
                  </a:ext>
                </a:extLst>
              </a:tr>
              <a:tr h="1633598"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EB Garamond"/>
                        <a:buChar char="➔"/>
                      </a:pPr>
                      <a:r>
                        <a:rPr lang="en-IN" sz="2000" dirty="0">
                          <a:solidFill>
                            <a:schemeClr val="dk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Understanding the problem statement</a:t>
                      </a:r>
                      <a:endParaRPr lang="en-IN" sz="2000" dirty="0"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20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Collaboration issues such as merge conflicts in Git</a:t>
                      </a: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20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UML diagram conventions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UNIX</a:t>
                      </a: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Ubuntu</a:t>
                      </a: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Git commands</a:t>
                      </a: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UML Diagrams </a:t>
                      </a: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GitHub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985125"/>
                  </a:ext>
                </a:extLst>
              </a:tr>
              <a:tr h="1633598"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Installation software on multiple environments</a:t>
                      </a: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solidFill>
                            <a:schemeClr val="dk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POS application development using layered architecture</a:t>
                      </a:r>
                      <a:endParaRPr lang="en-IN" sz="1800" dirty="0"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Java 8</a:t>
                      </a: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Exception Handling</a:t>
                      </a: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SQL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639900"/>
                  </a:ext>
                </a:extLst>
              </a:tr>
              <a:tr h="1633598"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Resolving jar and version dependencies</a:t>
                      </a: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Jersey validation</a:t>
                      </a: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Running Apache </a:t>
                      </a:r>
                      <a:r>
                        <a:rPr lang="en-IN" sz="1800" dirty="0" err="1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TomCat</a:t>
                      </a: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server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REST API development using Jersey and </a:t>
                      </a:r>
                      <a:r>
                        <a:rPr lang="en-IN" sz="1800" dirty="0" err="1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DropWizard</a:t>
                      </a:r>
                      <a:endParaRPr lang="en-IN" sz="1800" dirty="0"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 err="1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DropWizard</a:t>
                      </a:r>
                      <a:endParaRPr lang="en-IN" sz="1800" dirty="0"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EB Garamond"/>
                        <a:buChar char="➔"/>
                      </a:pPr>
                      <a:r>
                        <a:rPr lang="en-IN" sz="1800" dirty="0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Postman , Apache </a:t>
                      </a:r>
                      <a:r>
                        <a:rPr lang="en-IN" sz="1800" dirty="0" err="1"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TomCat</a:t>
                      </a:r>
                      <a:endParaRPr lang="en-IN" sz="1800" dirty="0"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898954"/>
                  </a:ext>
                </a:extLst>
              </a:tr>
            </a:tbl>
          </a:graphicData>
        </a:graphic>
      </p:graphicFrame>
      <p:pic>
        <p:nvPicPr>
          <p:cNvPr id="5" name="Google Shape;135;p30">
            <a:extLst>
              <a:ext uri="{FF2B5EF4-FFF2-40B4-BE49-F238E27FC236}">
                <a16:creationId xmlns:a16="http://schemas.microsoft.com/office/drawing/2014/main" id="{C45FF535-8E6E-0A43-9C73-15D008B236C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4744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22"/>
          <p:cNvSpPr txBox="1">
            <a:spLocks noGrp="1"/>
          </p:cNvSpPr>
          <p:nvPr>
            <p:ph type="ctrTitle"/>
          </p:nvPr>
        </p:nvSpPr>
        <p:spPr>
          <a:xfrm>
            <a:off x="1639614" y="2857678"/>
            <a:ext cx="2480441" cy="663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Poppins Medium"/>
              <a:buNone/>
            </a:pPr>
            <a:r>
              <a:rPr lang="en-US" sz="4400" dirty="0"/>
              <a:t>CRS Demo</a:t>
            </a:r>
            <a:endParaRPr dirty="0"/>
          </a:p>
        </p:txBody>
      </p:sp>
      <p:sp>
        <p:nvSpPr>
          <p:cNvPr id="552" name="Google Shape;552;p22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/>
          </a:p>
        </p:txBody>
      </p:sp>
      <p:pic>
        <p:nvPicPr>
          <p:cNvPr id="553" name="Google Shape;553;p2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389" r="4390"/>
          <a:stretch/>
        </p:blipFill>
        <p:spPr>
          <a:xfrm>
            <a:off x="5864352" y="0"/>
            <a:ext cx="6324600" cy="6858000"/>
          </a:xfrm>
          <a:prstGeom prst="rect">
            <a:avLst/>
          </a:prstGeom>
          <a:solidFill>
            <a:srgbClr val="C1C1C1"/>
          </a:solidFill>
          <a:ln>
            <a:noFill/>
          </a:ln>
        </p:spPr>
      </p:pic>
      <p:pic>
        <p:nvPicPr>
          <p:cNvPr id="5" name="Google Shape;135;p30">
            <a:extLst>
              <a:ext uri="{FF2B5EF4-FFF2-40B4-BE49-F238E27FC236}">
                <a16:creationId xmlns:a16="http://schemas.microsoft.com/office/drawing/2014/main" id="{724E57D1-E1F1-3E48-A8EA-FA7A9D92C0E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93342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3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4F21F6-1A50-9148-B816-DBEAF50D144E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2000" cy="6896409"/>
          </a:xfrm>
          <a:prstGeom prst="rect">
            <a:avLst/>
          </a:prstGeom>
        </p:spPr>
      </p:pic>
      <p:pic>
        <p:nvPicPr>
          <p:cNvPr id="11" name="Google Shape;135;p30">
            <a:extLst>
              <a:ext uri="{FF2B5EF4-FFF2-40B4-BE49-F238E27FC236}">
                <a16:creationId xmlns:a16="http://schemas.microsoft.com/office/drawing/2014/main" id="{B39256EE-E248-E844-B3CE-E5A66D9AD4E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932644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75"/>
          <p:cNvSpPr txBox="1">
            <a:spLocks noGrp="1"/>
          </p:cNvSpPr>
          <p:nvPr>
            <p:ph type="ctrTitle"/>
          </p:nvPr>
        </p:nvSpPr>
        <p:spPr>
          <a:xfrm>
            <a:off x="1346609" y="2759428"/>
            <a:ext cx="94956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pPr>
              <a:buSzPts val="3600"/>
            </a:pPr>
            <a:r>
              <a:rPr lang="en" sz="4800"/>
              <a:t>Thank you</a:t>
            </a:r>
            <a:endParaRPr sz="1467"/>
          </a:p>
        </p:txBody>
      </p:sp>
      <p:sp>
        <p:nvSpPr>
          <p:cNvPr id="571" name="Google Shape;571;p75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23</a:t>
            </a:fld>
            <a:endParaRPr/>
          </a:p>
        </p:txBody>
      </p:sp>
      <p:pic>
        <p:nvPicPr>
          <p:cNvPr id="4" name="Google Shape;135;p30">
            <a:extLst>
              <a:ext uri="{FF2B5EF4-FFF2-40B4-BE49-F238E27FC236}">
                <a16:creationId xmlns:a16="http://schemas.microsoft.com/office/drawing/2014/main" id="{89A45F44-E3DE-734E-8D21-869BAE26A98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42720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20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5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pPr>
              <a:buSzPts val="500"/>
            </a:pPr>
            <a:fld id="{00000000-1234-1234-1234-123412341234}" type="slidenum">
              <a:rPr lang="en" sz="1467"/>
              <a:pPr>
                <a:buSzPts val="500"/>
              </a:pPr>
              <a:t>3</a:t>
            </a:fld>
            <a:endParaRPr sz="1467"/>
          </a:p>
        </p:txBody>
      </p:sp>
      <p:graphicFrame>
        <p:nvGraphicFramePr>
          <p:cNvPr id="263" name="Google Shape;263;p55"/>
          <p:cNvGraphicFramePr/>
          <p:nvPr>
            <p:extLst>
              <p:ext uri="{D42A27DB-BD31-4B8C-83A1-F6EECF244321}">
                <p14:modId xmlns:p14="http://schemas.microsoft.com/office/powerpoint/2010/main" val="2627377552"/>
              </p:ext>
            </p:extLst>
          </p:nvPr>
        </p:nvGraphicFramePr>
        <p:xfrm>
          <a:off x="94592" y="578070"/>
          <a:ext cx="12023835" cy="6095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0079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97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261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23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Timeline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Modules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Description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06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Day 1,2,3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(19</a:t>
                      </a:r>
                      <a:r>
                        <a:rPr lang="en" sz="2400" baseline="300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th </a:t>
                      </a:r>
                      <a:r>
                        <a:rPr lang="en" sz="2400" baseline="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May </a:t>
                      </a: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– 21</a:t>
                      </a:r>
                      <a:r>
                        <a:rPr lang="en" sz="2400" baseline="300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st </a:t>
                      </a:r>
                      <a:r>
                        <a:rPr lang="en" sz="2400" baseline="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May</a:t>
                      </a: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)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UNIX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GIT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UML Diagrams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Understanding Unix and Git commands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Requirement understanding and diagram design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8004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Day 4,5,6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(24</a:t>
                      </a:r>
                      <a:r>
                        <a:rPr lang="en" sz="2400" baseline="300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th </a:t>
                      </a:r>
                      <a:r>
                        <a:rPr lang="en" sz="2400" baseline="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May</a:t>
                      </a: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– 26</a:t>
                      </a:r>
                      <a:r>
                        <a:rPr lang="en" sz="2400" baseline="300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th </a:t>
                      </a:r>
                      <a:r>
                        <a:rPr lang="en" sz="2400" baseline="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May</a:t>
                      </a: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)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Java 8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Exception Handling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SQL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itchFamily="2" charset="2"/>
                        <a:buChar char="Ø"/>
                      </a:pP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Developing a POS Application using Java and MySQL.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Understanding Java 8 features and collections</a:t>
                      </a: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solidFill>
                          <a:schemeClr val="tx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6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Day 7,8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(27</a:t>
                      </a:r>
                      <a:r>
                        <a:rPr lang="en-IN" sz="2400" baseline="300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th </a:t>
                      </a:r>
                      <a:r>
                        <a:rPr lang="en-IN" sz="2400" baseline="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May</a:t>
                      </a:r>
                      <a:r>
                        <a:rPr lang="en-I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– 28</a:t>
                      </a:r>
                      <a:r>
                        <a:rPr lang="en-IN" sz="2400" baseline="300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th </a:t>
                      </a:r>
                      <a:r>
                        <a:rPr lang="en-IN" sz="2400" baseline="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May</a:t>
                      </a:r>
                      <a:r>
                        <a:rPr lang="en-IN" sz="2400" dirty="0">
                          <a:solidFill>
                            <a:schemeClr val="tx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)</a:t>
                      </a: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99999"/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 Regular"/>
                          <a:ea typeface="EB Garamond Regular"/>
                          <a:cs typeface="EB Garamond Regular"/>
                          <a:sym typeface="EB Garamond Regular"/>
                        </a:rPr>
                        <a:t>Jersey and </a:t>
                      </a:r>
                      <a:r>
                        <a:rPr lang="en" sz="2400" dirty="0" err="1">
                          <a:solidFill>
                            <a:schemeClr val="tx1"/>
                          </a:solidFill>
                          <a:latin typeface="EB Garamond Regular"/>
                          <a:ea typeface="EB Garamond Regular"/>
                          <a:cs typeface="EB Garamond Regular"/>
                          <a:sym typeface="EB Garamond Regular"/>
                        </a:rPr>
                        <a:t>DropWizard</a:t>
                      </a: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 Regular"/>
                          <a:ea typeface="EB Garamond Regular"/>
                          <a:cs typeface="EB Garamond Regular"/>
                          <a:sym typeface="EB Garamond Regular"/>
                        </a:rPr>
                        <a:t> </a:t>
                      </a:r>
                      <a:endParaRPr sz="2400" dirty="0">
                        <a:solidFill>
                          <a:schemeClr val="tx1"/>
                        </a:solidFill>
                        <a:latin typeface="EB Garamond Regular"/>
                        <a:ea typeface="EB Garamond Regular"/>
                        <a:cs typeface="EB Garamond Regular"/>
                        <a:sym typeface="EB Garamond Regular"/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4826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ts val="1400"/>
                        <a:buFont typeface="Wingdings" pitchFamily="2" charset="2"/>
                        <a:buChar char="Ø"/>
                      </a:pP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 Regular"/>
                          <a:ea typeface="EB Garamond Regular"/>
                          <a:cs typeface="EB Garamond Regular"/>
                          <a:sym typeface="EB Garamond Regular"/>
                        </a:rPr>
                        <a:t>REST API Development using Jersey and </a:t>
                      </a:r>
                      <a:r>
                        <a:rPr lang="en" sz="2400" dirty="0" err="1">
                          <a:solidFill>
                            <a:schemeClr val="tx1"/>
                          </a:solidFill>
                          <a:latin typeface="EB Garamond Regular"/>
                          <a:ea typeface="EB Garamond Regular"/>
                          <a:cs typeface="EB Garamond Regular"/>
                          <a:sym typeface="EB Garamond Regular"/>
                        </a:rPr>
                        <a:t>DropWizard</a:t>
                      </a:r>
                      <a:r>
                        <a:rPr lang="en" sz="2400" dirty="0">
                          <a:solidFill>
                            <a:schemeClr val="tx1"/>
                          </a:solidFill>
                          <a:latin typeface="EB Garamond Regular"/>
                          <a:ea typeface="EB Garamond Regular"/>
                          <a:cs typeface="EB Garamond Regular"/>
                          <a:sym typeface="EB Garamond Regular"/>
                        </a:rPr>
                        <a:t> framework</a:t>
                      </a:r>
                      <a:endParaRPr sz="2400" dirty="0">
                        <a:solidFill>
                          <a:schemeClr val="tx1"/>
                        </a:solidFill>
                        <a:latin typeface="EB Garamond Regular"/>
                        <a:ea typeface="EB Garamond Regular"/>
                        <a:cs typeface="EB Garamond Regular"/>
                        <a:sym typeface="EB Garamond Regular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solidFill>
                          <a:schemeClr val="tx1"/>
                        </a:solidFill>
                        <a:latin typeface="EB Garamond Regular"/>
                        <a:ea typeface="EB Garamond Regular"/>
                        <a:cs typeface="EB Garamond Regular"/>
                        <a:sym typeface="EB Garamond Regular"/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64" name="Google Shape;264;p55"/>
          <p:cNvSpPr txBox="1"/>
          <p:nvPr/>
        </p:nvSpPr>
        <p:spPr>
          <a:xfrm>
            <a:off x="3776341" y="0"/>
            <a:ext cx="40000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3067" dirty="0">
                <a:solidFill>
                  <a:schemeClr val="tx1">
                    <a:lumMod val="50000"/>
                    <a:lumOff val="50000"/>
                  </a:schemeClr>
                </a:solidFill>
                <a:latin typeface="EB Garamond Regular"/>
                <a:ea typeface="EB Garamond Regular"/>
                <a:cs typeface="EB Garamond Regular"/>
                <a:sym typeface="EB Garamond Regular"/>
              </a:rPr>
              <a:t>PROJECT FRAMEWORK</a:t>
            </a:r>
            <a:endParaRPr sz="3067" dirty="0">
              <a:solidFill>
                <a:schemeClr val="tx1">
                  <a:lumMod val="50000"/>
                  <a:lumOff val="50000"/>
                </a:schemeClr>
              </a:solidFill>
              <a:latin typeface="EB Garamond Regular"/>
              <a:ea typeface="EB Garamond Regular"/>
              <a:cs typeface="EB Garamond Regular"/>
              <a:sym typeface="EB Garamond Regular"/>
            </a:endParaRPr>
          </a:p>
        </p:txBody>
      </p:sp>
      <p:pic>
        <p:nvPicPr>
          <p:cNvPr id="5" name="Google Shape;135;p30">
            <a:extLst>
              <a:ext uri="{FF2B5EF4-FFF2-40B4-BE49-F238E27FC236}">
                <a16:creationId xmlns:a16="http://schemas.microsoft.com/office/drawing/2014/main" id="{F0E05B7D-D758-9246-B38C-11ADA08B3B8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2553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"/>
          <p:cNvSpPr txBox="1">
            <a:spLocks noGrp="1"/>
          </p:cNvSpPr>
          <p:nvPr>
            <p:ph type="ctrTitle"/>
          </p:nvPr>
        </p:nvSpPr>
        <p:spPr>
          <a:xfrm>
            <a:off x="1346611" y="2759428"/>
            <a:ext cx="7954144" cy="1339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Medium"/>
              <a:buNone/>
            </a:pPr>
            <a:r>
              <a:rPr lang="en-US" sz="2800" dirty="0"/>
              <a:t>  Our next starts</a:t>
            </a:r>
            <a:endParaRPr sz="2800" b="1" dirty="0"/>
          </a:p>
        </p:txBody>
      </p:sp>
      <p:sp>
        <p:nvSpPr>
          <p:cNvPr id="208" name="Google Shape;208;p5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  <p:sp>
        <p:nvSpPr>
          <p:cNvPr id="209" name="Google Shape;209;p5"/>
          <p:cNvSpPr txBox="1"/>
          <p:nvPr/>
        </p:nvSpPr>
        <p:spPr>
          <a:xfrm>
            <a:off x="6554099" y="3167390"/>
            <a:ext cx="182880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NOW</a:t>
            </a:r>
            <a:endParaRPr sz="2800" b="1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5" name="Google Shape;135;p30">
            <a:extLst>
              <a:ext uri="{FF2B5EF4-FFF2-40B4-BE49-F238E27FC236}">
                <a16:creationId xmlns:a16="http://schemas.microsoft.com/office/drawing/2014/main" id="{8EF5584E-4276-3B40-ACB8-875694A62C0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1413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/>
          <p:nvPr/>
        </p:nvSpPr>
        <p:spPr>
          <a:xfrm>
            <a:off x="2606562" y="4849422"/>
            <a:ext cx="6736400" cy="755200"/>
          </a:xfrm>
          <a:prstGeom prst="trapezoid">
            <a:avLst>
              <a:gd name="adj" fmla="val 77942"/>
            </a:avLst>
          </a:prstGeom>
          <a:solidFill>
            <a:schemeClr val="accent2">
              <a:lumMod val="75000"/>
            </a:schemeClr>
          </a:solidFill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2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6,91,200 Seconds</a:t>
            </a:r>
            <a:endParaRPr sz="2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9" name="Google Shape;129;p30"/>
          <p:cNvSpPr/>
          <p:nvPr/>
        </p:nvSpPr>
        <p:spPr>
          <a:xfrm>
            <a:off x="3307601" y="3977363"/>
            <a:ext cx="5350400" cy="751200"/>
          </a:xfrm>
          <a:prstGeom prst="trapezoid">
            <a:avLst>
              <a:gd name="adj" fmla="val 79447"/>
            </a:avLst>
          </a:prstGeom>
          <a:solidFill>
            <a:schemeClr val="accent2"/>
          </a:solidFill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2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11,520 Minutes</a:t>
            </a:r>
            <a:endParaRPr sz="2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0" name="Google Shape;130;p30"/>
          <p:cNvSpPr/>
          <p:nvPr/>
        </p:nvSpPr>
        <p:spPr>
          <a:xfrm>
            <a:off x="4005870" y="3170758"/>
            <a:ext cx="3973600" cy="714800"/>
          </a:xfrm>
          <a:prstGeom prst="trapezoid">
            <a:avLst>
              <a:gd name="adj" fmla="val 80814"/>
            </a:avLst>
          </a:prstGeom>
          <a:solidFill>
            <a:schemeClr val="accent2">
              <a:lumMod val="60000"/>
              <a:lumOff val="40000"/>
            </a:schemeClr>
          </a:solidFill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2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192 Hours</a:t>
            </a:r>
            <a:endParaRPr sz="2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1" name="Google Shape;131;p30"/>
          <p:cNvSpPr/>
          <p:nvPr/>
        </p:nvSpPr>
        <p:spPr>
          <a:xfrm>
            <a:off x="4654262" y="2341635"/>
            <a:ext cx="2710000" cy="720800"/>
          </a:xfrm>
          <a:prstGeom prst="trapezoid">
            <a:avLst>
              <a:gd name="adj" fmla="val 80134"/>
            </a:avLst>
          </a:prstGeom>
          <a:solidFill>
            <a:schemeClr val="accent2">
              <a:lumMod val="40000"/>
              <a:lumOff val="60000"/>
            </a:schemeClr>
          </a:solidFill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2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8 Days</a:t>
            </a:r>
            <a:endParaRPr sz="2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2" name="Google Shape;132;p30"/>
          <p:cNvSpPr/>
          <p:nvPr/>
        </p:nvSpPr>
        <p:spPr>
          <a:xfrm>
            <a:off x="1977562" y="5725473"/>
            <a:ext cx="8030000" cy="756800"/>
          </a:xfrm>
          <a:prstGeom prst="trapezoid">
            <a:avLst>
              <a:gd name="adj" fmla="val 75512"/>
            </a:avLst>
          </a:prstGeom>
          <a:solidFill>
            <a:schemeClr val="accent2">
              <a:lumMod val="50000"/>
            </a:schemeClr>
          </a:solidFill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r>
              <a:rPr lang="en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Limitless Knowledge</a:t>
            </a:r>
            <a:endParaRPr sz="24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3" name="Google Shape;133;p30"/>
          <p:cNvSpPr/>
          <p:nvPr/>
        </p:nvSpPr>
        <p:spPr>
          <a:xfrm>
            <a:off x="5276333" y="1359125"/>
            <a:ext cx="1470000" cy="901600"/>
          </a:xfrm>
          <a:prstGeom prst="triangle">
            <a:avLst>
              <a:gd name="adj" fmla="val 47763"/>
            </a:avLst>
          </a:prstGeom>
          <a:solidFill>
            <a:schemeClr val="accent2">
              <a:lumMod val="20000"/>
              <a:lumOff val="80000"/>
            </a:schemeClr>
          </a:solidFill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333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4" name="Google Shape;134;p30"/>
          <p:cNvSpPr txBox="1"/>
          <p:nvPr/>
        </p:nvSpPr>
        <p:spPr>
          <a:xfrm>
            <a:off x="1637500" y="183034"/>
            <a:ext cx="8706400" cy="820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3733" b="1" dirty="0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Program</a:t>
            </a:r>
            <a:endParaRPr sz="3733" b="1" dirty="0">
              <a:solidFill>
                <a:srgbClr val="0C343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2648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0"/>
          <p:cNvSpPr txBox="1">
            <a:spLocks noGrp="1"/>
          </p:cNvSpPr>
          <p:nvPr>
            <p:ph type="ctrTitle"/>
          </p:nvPr>
        </p:nvSpPr>
        <p:spPr>
          <a:xfrm>
            <a:off x="1724981" y="2719096"/>
            <a:ext cx="2847019" cy="581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Poppins Medium"/>
              <a:buNone/>
            </a:pPr>
            <a:r>
              <a:rPr lang="en-US" sz="4400"/>
              <a:t>Our Team</a:t>
            </a:r>
            <a:endParaRPr/>
          </a:p>
        </p:txBody>
      </p:sp>
      <p:sp>
        <p:nvSpPr>
          <p:cNvPr id="346" name="Google Shape;346;p10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  <p:pic>
        <p:nvPicPr>
          <p:cNvPr id="347" name="Google Shape;347;p1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45" r="11344"/>
          <a:stretch/>
        </p:blipFill>
        <p:spPr>
          <a:xfrm>
            <a:off x="6100354" y="0"/>
            <a:ext cx="6087292" cy="6858000"/>
          </a:xfrm>
          <a:prstGeom prst="rect">
            <a:avLst/>
          </a:prstGeom>
          <a:solidFill>
            <a:srgbClr val="727272"/>
          </a:solidFill>
          <a:ln>
            <a:noFill/>
          </a:ln>
        </p:spPr>
      </p:pic>
      <p:pic>
        <p:nvPicPr>
          <p:cNvPr id="5" name="Google Shape;135;p30">
            <a:extLst>
              <a:ext uri="{FF2B5EF4-FFF2-40B4-BE49-F238E27FC236}">
                <a16:creationId xmlns:a16="http://schemas.microsoft.com/office/drawing/2014/main" id="{338A8A5A-8772-9645-BA5A-51E5BE22603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6128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/>
          <p:nvPr/>
        </p:nvSpPr>
        <p:spPr>
          <a:xfrm>
            <a:off x="1772367" y="1280000"/>
            <a:ext cx="2010400" cy="2010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solidFill>
                <a:srgbClr val="FFF2CC"/>
              </a:solidFill>
            </a:endParaRPr>
          </a:p>
        </p:txBody>
      </p:sp>
      <p:sp>
        <p:nvSpPr>
          <p:cNvPr id="141" name="Google Shape;141;p31"/>
          <p:cNvSpPr txBox="1"/>
          <p:nvPr/>
        </p:nvSpPr>
        <p:spPr>
          <a:xfrm>
            <a:off x="1845351" y="3432834"/>
            <a:ext cx="18644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b="1"/>
              <a:t>Vikram (TL)</a:t>
            </a:r>
            <a:endParaRPr sz="2400" b="1"/>
          </a:p>
        </p:txBody>
      </p:sp>
      <p:sp>
        <p:nvSpPr>
          <p:cNvPr id="142" name="Google Shape;142;p31"/>
          <p:cNvSpPr txBox="1"/>
          <p:nvPr/>
        </p:nvSpPr>
        <p:spPr>
          <a:xfrm>
            <a:off x="9044917" y="3432833"/>
            <a:ext cx="18644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b="1"/>
              <a:t>Nitin</a:t>
            </a:r>
            <a:endParaRPr sz="2400" b="1"/>
          </a:p>
        </p:txBody>
      </p:sp>
      <p:sp>
        <p:nvSpPr>
          <p:cNvPr id="143" name="Google Shape;143;p31"/>
          <p:cNvSpPr txBox="1"/>
          <p:nvPr/>
        </p:nvSpPr>
        <p:spPr>
          <a:xfrm>
            <a:off x="5339751" y="3432833"/>
            <a:ext cx="18644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b="1"/>
              <a:t>Vennela</a:t>
            </a:r>
            <a:endParaRPr sz="2400" b="1"/>
          </a:p>
        </p:txBody>
      </p:sp>
      <p:sp>
        <p:nvSpPr>
          <p:cNvPr id="144" name="Google Shape;144;p31"/>
          <p:cNvSpPr/>
          <p:nvPr/>
        </p:nvSpPr>
        <p:spPr>
          <a:xfrm>
            <a:off x="8793551" y="4074633"/>
            <a:ext cx="2010400" cy="2010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solidFill>
                <a:srgbClr val="FFF2CC"/>
              </a:solidFill>
            </a:endParaRPr>
          </a:p>
        </p:txBody>
      </p:sp>
      <p:sp>
        <p:nvSpPr>
          <p:cNvPr id="145" name="Google Shape;145;p31"/>
          <p:cNvSpPr txBox="1"/>
          <p:nvPr/>
        </p:nvSpPr>
        <p:spPr>
          <a:xfrm>
            <a:off x="1772351" y="6193233"/>
            <a:ext cx="18644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b="1"/>
              <a:t>Pooja</a:t>
            </a:r>
            <a:endParaRPr sz="2400" b="1"/>
          </a:p>
        </p:txBody>
      </p:sp>
      <p:sp>
        <p:nvSpPr>
          <p:cNvPr id="146" name="Google Shape;146;p31"/>
          <p:cNvSpPr txBox="1"/>
          <p:nvPr/>
        </p:nvSpPr>
        <p:spPr>
          <a:xfrm>
            <a:off x="8971917" y="6193233"/>
            <a:ext cx="18644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b="1"/>
              <a:t>Satyam</a:t>
            </a:r>
            <a:endParaRPr sz="2400" b="1"/>
          </a:p>
        </p:txBody>
      </p:sp>
      <p:sp>
        <p:nvSpPr>
          <p:cNvPr id="147" name="Google Shape;147;p31"/>
          <p:cNvSpPr txBox="1"/>
          <p:nvPr/>
        </p:nvSpPr>
        <p:spPr>
          <a:xfrm>
            <a:off x="5266751" y="6193233"/>
            <a:ext cx="18644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b="1"/>
              <a:t>Rishabh</a:t>
            </a:r>
            <a:endParaRPr sz="2400" b="1"/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3">
            <a:alphaModFix/>
          </a:blip>
          <a:srcRect l="30456" t="5812" r="30456" b="64876"/>
          <a:stretch/>
        </p:blipFill>
        <p:spPr>
          <a:xfrm>
            <a:off x="1594017" y="4074633"/>
            <a:ext cx="2010400" cy="20104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49" name="Google Shape;149;p31"/>
          <p:cNvPicPr preferRelativeResize="0"/>
          <p:nvPr/>
        </p:nvPicPr>
        <p:blipFill rotWithShape="1">
          <a:blip r:embed="rId4">
            <a:alphaModFix/>
          </a:blip>
          <a:srcRect l="33686" t="21385" r="33686" b="47629"/>
          <a:stretch/>
        </p:blipFill>
        <p:spPr>
          <a:xfrm>
            <a:off x="5092567" y="1155733"/>
            <a:ext cx="2212800" cy="21252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0" name="Google Shape;15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3601" y="3966433"/>
            <a:ext cx="2212800" cy="22268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1" name="Google Shape;151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31"/>
          <p:cNvSpPr txBox="1"/>
          <p:nvPr/>
        </p:nvSpPr>
        <p:spPr>
          <a:xfrm>
            <a:off x="1637500" y="183034"/>
            <a:ext cx="8706400" cy="820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3733" b="1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Overview</a:t>
            </a:r>
            <a:endParaRPr sz="3733" b="1">
              <a:solidFill>
                <a:srgbClr val="0C343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3" name="Google Shape;153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43833" y="1162933"/>
            <a:ext cx="2110800" cy="21108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4" name="Google Shape;154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834175" y="3873632"/>
            <a:ext cx="2279600" cy="23196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5" name="Google Shape;155;p31"/>
          <p:cNvPicPr preferRelativeResize="0"/>
          <p:nvPr/>
        </p:nvPicPr>
        <p:blipFill rotWithShape="1">
          <a:blip r:embed="rId9">
            <a:alphaModFix/>
          </a:blip>
          <a:srcRect l="4808" t="3755" r="4808" b="3755"/>
          <a:stretch/>
        </p:blipFill>
        <p:spPr>
          <a:xfrm>
            <a:off x="8867567" y="1058333"/>
            <a:ext cx="2212800" cy="2320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5135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7416" t="6559" r="79844" b="27043"/>
          <a:stretch/>
        </p:blipFill>
        <p:spPr>
          <a:xfrm>
            <a:off x="0" y="0"/>
            <a:ext cx="6096000" cy="6858000"/>
          </a:xfrm>
          <a:prstGeom prst="rect">
            <a:avLst/>
          </a:prstGeom>
          <a:solidFill>
            <a:srgbClr val="C1C1C1"/>
          </a:solidFill>
          <a:ln>
            <a:noFill/>
          </a:ln>
        </p:spPr>
      </p:pic>
      <p:pic>
        <p:nvPicPr>
          <p:cNvPr id="162" name="Google Shape;162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614"/>
          <a:stretch/>
        </p:blipFill>
        <p:spPr>
          <a:xfrm>
            <a:off x="6096200" y="0"/>
            <a:ext cx="6096000" cy="6858000"/>
          </a:xfrm>
          <a:prstGeom prst="rect">
            <a:avLst/>
          </a:prstGeom>
          <a:solidFill>
            <a:srgbClr val="C1C1C1"/>
          </a:solidFill>
          <a:ln>
            <a:noFill/>
          </a:ln>
        </p:spPr>
      </p:pic>
      <p:sp>
        <p:nvSpPr>
          <p:cNvPr id="163" name="Google Shape;163;p32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000" cy="92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rmAutofit/>
          </a:bodyPr>
          <a:lstStyle/>
          <a:p>
            <a:pPr>
              <a:buClr>
                <a:srgbClr val="000000"/>
              </a:buClr>
              <a:buSzPts val="500"/>
            </a:pPr>
            <a:fld id="{00000000-1234-1234-1234-123412341234}" type="slidenum">
              <a:rPr lang="en"/>
              <a:pPr>
                <a:buClr>
                  <a:srgbClr val="000000"/>
                </a:buClr>
                <a:buSzPts val="500"/>
              </a:pPr>
              <a:t>8</a:t>
            </a:fld>
            <a:endParaRPr/>
          </a:p>
        </p:txBody>
      </p:sp>
      <p:sp>
        <p:nvSpPr>
          <p:cNvPr id="164" name="Google Shape;164;p32"/>
          <p:cNvSpPr txBox="1"/>
          <p:nvPr/>
        </p:nvSpPr>
        <p:spPr>
          <a:xfrm>
            <a:off x="1537117" y="3819290"/>
            <a:ext cx="3954400" cy="3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 sz="2000" dirty="0">
                <a:solidFill>
                  <a:schemeClr val="dk1"/>
                </a:solidFill>
              </a:rPr>
              <a:t>Tech Stack</a:t>
            </a:r>
            <a:endParaRPr sz="14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2"/>
          <p:cNvSpPr txBox="1"/>
          <p:nvPr/>
        </p:nvSpPr>
        <p:spPr>
          <a:xfrm>
            <a:off x="1561550" y="2006046"/>
            <a:ext cx="4537233" cy="541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IN" sz="2000" dirty="0">
                <a:solidFill>
                  <a:schemeClr val="dk1"/>
                </a:solidFill>
              </a:rPr>
              <a:t>Brief overview of the Problem Statement</a:t>
            </a:r>
            <a:endParaRPr lang="en-IN"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50000"/>
              </a:lnSpc>
            </a:pPr>
            <a:endParaRPr sz="1467" dirty="0"/>
          </a:p>
          <a:p>
            <a:pPr>
              <a:buClr>
                <a:srgbClr val="000000"/>
              </a:buClr>
              <a:buSzPts val="1400"/>
            </a:pPr>
            <a:r>
              <a:rPr lang="en-US" sz="24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2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66" name="Google Shape;166;p32"/>
          <p:cNvGrpSpPr/>
          <p:nvPr/>
        </p:nvGrpSpPr>
        <p:grpSpPr>
          <a:xfrm>
            <a:off x="356000" y="1388904"/>
            <a:ext cx="6349600" cy="4813008"/>
            <a:chOff x="323565" y="688737"/>
            <a:chExt cx="4883881" cy="4813008"/>
          </a:xfrm>
        </p:grpSpPr>
        <p:sp>
          <p:nvSpPr>
            <p:cNvPr id="167" name="Google Shape;167;p32"/>
            <p:cNvSpPr/>
            <p:nvPr/>
          </p:nvSpPr>
          <p:spPr>
            <a:xfrm>
              <a:off x="323572" y="742634"/>
              <a:ext cx="929400" cy="489000"/>
            </a:xfrm>
            <a:prstGeom prst="rect">
              <a:avLst/>
            </a:prstGeom>
            <a:solidFill>
              <a:srgbClr val="0078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200"/>
              </a:pPr>
              <a:r>
                <a:rPr lang="en" sz="1600" b="1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01</a:t>
              </a:r>
              <a:endParaRPr sz="16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323570" y="1355572"/>
              <a:ext cx="929400" cy="489000"/>
            </a:xfrm>
            <a:prstGeom prst="rect">
              <a:avLst/>
            </a:prstGeom>
            <a:solidFill>
              <a:srgbClr val="ED011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200"/>
              </a:pPr>
              <a:r>
                <a:rPr lang="en" sz="1600" b="1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02</a:t>
              </a:r>
              <a:endParaRPr sz="16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323568" y="1967059"/>
              <a:ext cx="929400" cy="489000"/>
            </a:xfrm>
            <a:prstGeom prst="rect">
              <a:avLst/>
            </a:prstGeom>
            <a:solidFill>
              <a:srgbClr val="00AC9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200"/>
              </a:pPr>
              <a:r>
                <a:rPr lang="en" sz="1600" b="1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03</a:t>
              </a:r>
              <a:endParaRPr sz="16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323568" y="2553322"/>
              <a:ext cx="929400" cy="489000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200"/>
              </a:pPr>
              <a:r>
                <a:rPr lang="en" sz="1600" b="1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04</a:t>
              </a:r>
              <a:endParaRPr sz="16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323567" y="3170821"/>
              <a:ext cx="929400" cy="489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200"/>
              </a:pPr>
              <a:r>
                <a:rPr lang="en" sz="1600" b="1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05</a:t>
              </a:r>
              <a:endParaRPr sz="16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172" name="Google Shape;172;p32"/>
            <p:cNvSpPr/>
            <p:nvPr/>
          </p:nvSpPr>
          <p:spPr>
            <a:xfrm>
              <a:off x="323565" y="3788320"/>
              <a:ext cx="929400" cy="489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200"/>
              </a:pPr>
              <a:r>
                <a:rPr lang="en" sz="1600" b="1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06</a:t>
              </a:r>
              <a:endParaRPr sz="16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173" name="Google Shape;173;p32"/>
            <p:cNvSpPr/>
            <p:nvPr/>
          </p:nvSpPr>
          <p:spPr>
            <a:xfrm>
              <a:off x="323565" y="4405820"/>
              <a:ext cx="929400" cy="489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200"/>
              </a:pPr>
              <a:r>
                <a:rPr lang="en" sz="1600" b="1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07</a:t>
              </a:r>
              <a:endParaRPr sz="16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174" name="Google Shape;174;p32"/>
            <p:cNvSpPr/>
            <p:nvPr/>
          </p:nvSpPr>
          <p:spPr>
            <a:xfrm>
              <a:off x="323565" y="5012745"/>
              <a:ext cx="929400" cy="489000"/>
            </a:xfrm>
            <a:prstGeom prst="rect">
              <a:avLst/>
            </a:prstGeom>
            <a:solidFill>
              <a:srgbClr val="0078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200"/>
              </a:pPr>
              <a:r>
                <a:rPr lang="en" sz="1600" b="1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08</a:t>
              </a:r>
              <a:endParaRPr sz="16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175" name="Google Shape;175;p32"/>
            <p:cNvSpPr txBox="1"/>
            <p:nvPr/>
          </p:nvSpPr>
          <p:spPr>
            <a:xfrm>
              <a:off x="1253067" y="688737"/>
              <a:ext cx="3954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" sz="2000" dirty="0">
                  <a:solidFill>
                    <a:schemeClr val="dk1"/>
                  </a:solidFill>
                </a:rPr>
                <a:t>Project Goals</a:t>
              </a:r>
              <a:endParaRPr sz="14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2"/>
            <p:cNvSpPr txBox="1"/>
            <p:nvPr/>
          </p:nvSpPr>
          <p:spPr>
            <a:xfrm>
              <a:off x="1250830" y="1904019"/>
              <a:ext cx="3954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" sz="2000" dirty="0">
                  <a:solidFill>
                    <a:schemeClr val="dk1"/>
                  </a:solidFill>
                </a:rPr>
                <a:t>Development Cycle</a:t>
              </a:r>
              <a:endParaRPr sz="14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2"/>
            <p:cNvSpPr txBox="1"/>
            <p:nvPr/>
          </p:nvSpPr>
          <p:spPr>
            <a:xfrm>
              <a:off x="1250830" y="2613172"/>
              <a:ext cx="3954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r>
                <a:rPr lang="en" sz="1867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Engineering Practices</a:t>
              </a:r>
              <a:endParaRPr sz="14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2"/>
            <p:cNvSpPr txBox="1"/>
            <p:nvPr/>
          </p:nvSpPr>
          <p:spPr>
            <a:xfrm>
              <a:off x="1253134" y="3735106"/>
              <a:ext cx="3954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" sz="2000" dirty="0">
                  <a:solidFill>
                    <a:schemeClr val="dk1"/>
                  </a:solidFill>
                </a:rPr>
                <a:t>Learnings &amp; Challenges </a:t>
              </a:r>
              <a:endParaRPr sz="14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2"/>
            <p:cNvSpPr txBox="1"/>
            <p:nvPr/>
          </p:nvSpPr>
          <p:spPr>
            <a:xfrm>
              <a:off x="1253117" y="4454658"/>
              <a:ext cx="3954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r>
                <a:rPr lang="en" sz="1867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Demo</a:t>
              </a:r>
              <a:endParaRPr sz="14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32"/>
            <p:cNvSpPr txBox="1"/>
            <p:nvPr/>
          </p:nvSpPr>
          <p:spPr>
            <a:xfrm>
              <a:off x="1253146" y="5083043"/>
              <a:ext cx="3954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r>
                <a:rPr lang="en" sz="1867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Questions</a:t>
              </a:r>
              <a:endParaRPr sz="146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" name="Google Shape;181;p32"/>
          <p:cNvSpPr txBox="1"/>
          <p:nvPr/>
        </p:nvSpPr>
        <p:spPr>
          <a:xfrm>
            <a:off x="505933" y="315600"/>
            <a:ext cx="5152800" cy="820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3733" b="1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Agenda</a:t>
            </a:r>
            <a:endParaRPr sz="3733" b="1">
              <a:solidFill>
                <a:srgbClr val="0C343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2" name="Google Shape;18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1107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3"/>
          <p:cNvSpPr txBox="1">
            <a:spLocks noGrp="1"/>
          </p:cNvSpPr>
          <p:nvPr>
            <p:ph type="ctrTitle"/>
          </p:nvPr>
        </p:nvSpPr>
        <p:spPr>
          <a:xfrm>
            <a:off x="1129553" y="2732757"/>
            <a:ext cx="3863361" cy="581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Poppins Medium"/>
              <a:buNone/>
            </a:pPr>
            <a:r>
              <a:rPr lang="en-US" sz="4400"/>
              <a:t>Project Goals</a:t>
            </a:r>
            <a:endParaRPr/>
          </a:p>
        </p:txBody>
      </p:sp>
      <p:sp>
        <p:nvSpPr>
          <p:cNvPr id="390" name="Google Shape;390;p13"/>
          <p:cNvSpPr txBox="1">
            <a:spLocks noGrp="1"/>
          </p:cNvSpPr>
          <p:nvPr>
            <p:ph type="sldNum" idx="12"/>
          </p:nvPr>
        </p:nvSpPr>
        <p:spPr>
          <a:xfrm>
            <a:off x="11228832" y="6309360"/>
            <a:ext cx="274320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  <p:pic>
        <p:nvPicPr>
          <p:cNvPr id="391" name="Google Shape;391;p1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805" r="8804"/>
          <a:stretch/>
        </p:blipFill>
        <p:spPr>
          <a:xfrm>
            <a:off x="5864352" y="0"/>
            <a:ext cx="6324600" cy="6858000"/>
          </a:xfrm>
          <a:prstGeom prst="rect">
            <a:avLst/>
          </a:prstGeom>
          <a:solidFill>
            <a:srgbClr val="727272"/>
          </a:solidFill>
          <a:ln>
            <a:noFill/>
          </a:ln>
        </p:spPr>
      </p:pic>
      <p:pic>
        <p:nvPicPr>
          <p:cNvPr id="5" name="Google Shape;135;p30">
            <a:extLst>
              <a:ext uri="{FF2B5EF4-FFF2-40B4-BE49-F238E27FC236}">
                <a16:creationId xmlns:a16="http://schemas.microsoft.com/office/drawing/2014/main" id="{1826B057-2AE6-AC45-A7DF-38264A9E103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704" y="53400"/>
            <a:ext cx="771296" cy="76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7515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621</Words>
  <Application>Microsoft Macintosh PowerPoint</Application>
  <PresentationFormat>Widescreen</PresentationFormat>
  <Paragraphs>240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Arial</vt:lpstr>
      <vt:lpstr>Calibri</vt:lpstr>
      <vt:lpstr>Calibri Light</vt:lpstr>
      <vt:lpstr>EB Garamond</vt:lpstr>
      <vt:lpstr>EB Garamond Regular</vt:lpstr>
      <vt:lpstr>Poppins</vt:lpstr>
      <vt:lpstr>Poppins Medium</vt:lpstr>
      <vt:lpstr>Roboto</vt:lpstr>
      <vt:lpstr>Times New Roman</vt:lpstr>
      <vt:lpstr>Wingdings</vt:lpstr>
      <vt:lpstr>Office Theme</vt:lpstr>
      <vt:lpstr>PowerPoint Presentation</vt:lpstr>
      <vt:lpstr>Stakeholders</vt:lpstr>
      <vt:lpstr>PowerPoint Presentation</vt:lpstr>
      <vt:lpstr>  Our next starts</vt:lpstr>
      <vt:lpstr>PowerPoint Presentation</vt:lpstr>
      <vt:lpstr>Our Team</vt:lpstr>
      <vt:lpstr>PowerPoint Presentation</vt:lpstr>
      <vt:lpstr>PowerPoint Presentation</vt:lpstr>
      <vt:lpstr>Project Goals</vt:lpstr>
      <vt:lpstr>Problem Statement</vt:lpstr>
      <vt:lpstr>PowerPoint Presentation</vt:lpstr>
      <vt:lpstr>PowerPoint Presentation</vt:lpstr>
      <vt:lpstr>PowerPoint Presentation</vt:lpstr>
      <vt:lpstr>PowerPoint Presentation</vt:lpstr>
      <vt:lpstr>Engineering Practices</vt:lpstr>
      <vt:lpstr>PowerPoint Presentation</vt:lpstr>
      <vt:lpstr>Tech Stack</vt:lpstr>
      <vt:lpstr>PowerPoint Presentation</vt:lpstr>
      <vt:lpstr>Challenges  &amp; Learnings</vt:lpstr>
      <vt:lpstr>PowerPoint Presentation</vt:lpstr>
      <vt:lpstr>CRS Demo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Aditya Suraj</dc:creator>
  <cp:lastModifiedBy>Aditya Suraj</cp:lastModifiedBy>
  <cp:revision>12</cp:revision>
  <dcterms:created xsi:type="dcterms:W3CDTF">2021-05-27T17:57:05Z</dcterms:created>
  <dcterms:modified xsi:type="dcterms:W3CDTF">2021-05-27T19:54:26Z</dcterms:modified>
</cp:coreProperties>
</file>

<file path=docProps/thumbnail.jpeg>
</file>